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4"/>
  </p:sldMasterIdLst>
  <p:notesMasterIdLst>
    <p:notesMasterId r:id="rId56"/>
  </p:notesMasterIdLst>
  <p:handoutMasterIdLst>
    <p:handoutMasterId r:id="rId57"/>
  </p:handoutMasterIdLst>
  <p:sldIdLst>
    <p:sldId id="2647" r:id="rId5"/>
    <p:sldId id="2669" r:id="rId6"/>
    <p:sldId id="2763" r:id="rId7"/>
    <p:sldId id="2707" r:id="rId8"/>
    <p:sldId id="2761" r:id="rId9"/>
    <p:sldId id="2598" r:id="rId10"/>
    <p:sldId id="2764" r:id="rId11"/>
    <p:sldId id="258" r:id="rId12"/>
    <p:sldId id="293" r:id="rId13"/>
    <p:sldId id="294" r:id="rId14"/>
    <p:sldId id="295" r:id="rId15"/>
    <p:sldId id="261" r:id="rId16"/>
    <p:sldId id="296" r:id="rId17"/>
    <p:sldId id="287" r:id="rId18"/>
    <p:sldId id="262" r:id="rId19"/>
    <p:sldId id="263" r:id="rId20"/>
    <p:sldId id="266" r:id="rId21"/>
    <p:sldId id="268" r:id="rId22"/>
    <p:sldId id="277" r:id="rId23"/>
    <p:sldId id="282" r:id="rId24"/>
    <p:sldId id="291" r:id="rId25"/>
    <p:sldId id="288" r:id="rId26"/>
    <p:sldId id="298" r:id="rId27"/>
    <p:sldId id="299" r:id="rId28"/>
    <p:sldId id="300" r:id="rId29"/>
    <p:sldId id="301" r:id="rId30"/>
    <p:sldId id="302" r:id="rId31"/>
    <p:sldId id="286" r:id="rId32"/>
    <p:sldId id="292" r:id="rId33"/>
    <p:sldId id="2765" r:id="rId34"/>
    <p:sldId id="2781" r:id="rId35"/>
    <p:sldId id="2766" r:id="rId36"/>
    <p:sldId id="2780" r:id="rId37"/>
    <p:sldId id="2762" r:id="rId38"/>
    <p:sldId id="2769" r:id="rId39"/>
    <p:sldId id="2674" r:id="rId40"/>
    <p:sldId id="2676" r:id="rId41"/>
    <p:sldId id="2767" r:id="rId42"/>
    <p:sldId id="2747" r:id="rId43"/>
    <p:sldId id="2770" r:id="rId44"/>
    <p:sldId id="2739" r:id="rId45"/>
    <p:sldId id="2775" r:id="rId46"/>
    <p:sldId id="2784" r:id="rId47"/>
    <p:sldId id="2776" r:id="rId48"/>
    <p:sldId id="2785" r:id="rId49"/>
    <p:sldId id="2777" r:id="rId50"/>
    <p:sldId id="2786" r:id="rId51"/>
    <p:sldId id="2774" r:id="rId52"/>
    <p:sldId id="2787" r:id="rId53"/>
    <p:sldId id="2689" r:id="rId54"/>
    <p:sldId id="488" r:id="rId5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76" userDrawn="1">
          <p15:clr>
            <a:srgbClr val="A4A3A4"/>
          </p15:clr>
        </p15:guide>
        <p15:guide id="2" pos="1663" userDrawn="1">
          <p15:clr>
            <a:srgbClr val="A4A3A4"/>
          </p15:clr>
        </p15:guide>
        <p15:guide id="3" orient="horz" pos="2923" userDrawn="1">
          <p15:clr>
            <a:srgbClr val="A4A3A4"/>
          </p15:clr>
        </p15:guide>
        <p15:guide id="4" pos="220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  <p15:guide id="6" orient="horz" pos="2928" userDrawn="1">
          <p15:clr>
            <a:srgbClr val="A4A3A4"/>
          </p15:clr>
        </p15:guide>
        <p15:guide id="7" pos="1665" userDrawn="1">
          <p15:clr>
            <a:srgbClr val="A4A3A4"/>
          </p15:clr>
        </p15:guide>
        <p15:guide id="8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y Paul" initials="ACP" lastIdx="8" clrIdx="0"/>
  <p:cmAuthor id="1" name="Jan Perkins" initials="JP" lastIdx="97" clrIdx="1"/>
  <p:cmAuthor id="2" name="Brittany Gabel" initials="BG" lastIdx="1" clrIdx="2"/>
  <p:cmAuthor id="3" name="Patricia Black" initials="PB" lastIdx="25" clrIdx="3"/>
  <p:cmAuthor id="4" name="Amy Paul" initials="AP" lastIdx="17" clrIdx="4"/>
  <p:cmAuthor id="5" name="Patricia" initials="P" lastIdx="7" clrIdx="5"/>
  <p:cmAuthor id="6" name="Suzanne" initials="S" lastIdx="6" clrIdx="6">
    <p:extLst>
      <p:ext uri="{19B8F6BF-5375-455C-9EA6-DF929625EA0E}">
        <p15:presenceInfo xmlns:p15="http://schemas.microsoft.com/office/powerpoint/2012/main" userId="Suzanne" providerId="None"/>
      </p:ext>
    </p:extLst>
  </p:cmAuthor>
  <p:cmAuthor id="7" name="Rick Rivera" initials="RR" lastIdx="2" clrIdx="7">
    <p:extLst>
      <p:ext uri="{19B8F6BF-5375-455C-9EA6-DF929625EA0E}">
        <p15:presenceInfo xmlns:p15="http://schemas.microsoft.com/office/powerpoint/2012/main" userId="Rick Rivera" providerId="None"/>
      </p:ext>
    </p:extLst>
  </p:cmAuthor>
  <p:cmAuthor id="8" name="Nancy Hetrick" initials="NH" lastIdx="17" clrIdx="8">
    <p:extLst>
      <p:ext uri="{19B8F6BF-5375-455C-9EA6-DF929625EA0E}">
        <p15:presenceInfo xmlns:p15="http://schemas.microsoft.com/office/powerpoint/2012/main" userId="S::nhetrick@managementpartners.com::5ac4887e-1c2b-4e73-9f09-69a84fc5b14e" providerId="AD"/>
      </p:ext>
    </p:extLst>
  </p:cmAuthor>
  <p:cmAuthor id="9" name="Lisa Phan" initials="LP" lastIdx="10" clrIdx="9">
    <p:extLst>
      <p:ext uri="{19B8F6BF-5375-455C-9EA6-DF929625EA0E}">
        <p15:presenceInfo xmlns:p15="http://schemas.microsoft.com/office/powerpoint/2012/main" userId="S::lphan@managementpartners.com::adae1efc-c85e-43aa-9da4-70d7612bdfc8" providerId="AD"/>
      </p:ext>
    </p:extLst>
  </p:cmAuthor>
  <p:cmAuthor id="10" name="Temp" initials="T" lastIdx="2" clrIdx="10"/>
  <p:cmAuthor id="11" name="Christine Butterfield" initials="CB" lastIdx="4" clrIdx="11">
    <p:extLst>
      <p:ext uri="{19B8F6BF-5375-455C-9EA6-DF929625EA0E}">
        <p15:presenceInfo xmlns:p15="http://schemas.microsoft.com/office/powerpoint/2012/main" userId="073cf278c945fa47" providerId="Windows Live"/>
      </p:ext>
    </p:extLst>
  </p:cmAuthor>
  <p:cmAuthor id="12" name="Jacquelyn McCray" initials="JM" lastIdx="10" clrIdx="12">
    <p:extLst>
      <p:ext uri="{19B8F6BF-5375-455C-9EA6-DF929625EA0E}">
        <p15:presenceInfo xmlns:p15="http://schemas.microsoft.com/office/powerpoint/2012/main" userId="S::jmccray@managementpartners.com::1bf59a7c-f1ad-4f4d-8ed3-3af01eb48935" providerId="AD"/>
      </p:ext>
    </p:extLst>
  </p:cmAuthor>
  <p:cmAuthor id="13" name="Claire Coleman" initials="CC" lastIdx="12" clrIdx="13">
    <p:extLst>
      <p:ext uri="{19B8F6BF-5375-455C-9EA6-DF929625EA0E}">
        <p15:presenceInfo xmlns:p15="http://schemas.microsoft.com/office/powerpoint/2012/main" userId="S::ccoleman@managementpartners.com::4ffd94cb-4d8f-4476-a8d8-5406be23582d" providerId="AD"/>
      </p:ext>
    </p:extLst>
  </p:cmAuthor>
  <p:cmAuthor id="14" name="Karin Sweinhart" initials="KS" lastIdx="3" clrIdx="1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8855"/>
    <a:srgbClr val="3477B2"/>
    <a:srgbClr val="54C4C4"/>
    <a:srgbClr val="38A5A2"/>
    <a:srgbClr val="AAE4C8"/>
    <a:srgbClr val="93FBAE"/>
    <a:srgbClr val="003365"/>
    <a:srgbClr val="CCDFF0"/>
    <a:srgbClr val="AAC1E0"/>
    <a:srgbClr val="42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876"/>
        <p:guide pos="1663"/>
        <p:guide orient="horz" pos="2923"/>
        <p:guide pos="2205"/>
        <p:guide orient="horz" pos="3884"/>
        <p:guide orient="horz" pos="2928"/>
        <p:guide pos="1665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01\users\pzuercher\2020%20Strategic%20Plan\PowerPoint%20Slid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Wilton</a:t>
            </a:r>
            <a:r>
              <a:rPr lang="en-US" baseline="0"/>
              <a:t> Manors – 10-year Population Growth</a:t>
            </a:r>
            <a:endParaRPr lang="en-US"/>
          </a:p>
        </c:rich>
      </c:tx>
      <c:layout>
        <c:manualLayout>
          <c:xMode val="edge"/>
          <c:yMode val="edge"/>
          <c:x val="0.12090492543906117"/>
          <c:y val="0.106854038588127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68438338440869"/>
          <c:y val="0.32334015274966693"/>
          <c:w val="0.87031561910835087"/>
          <c:h val="0.585313351956024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 of Wilton Manors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11657</c:v>
                </c:pt>
                <c:pt idx="1">
                  <c:v>11853</c:v>
                </c:pt>
                <c:pt idx="2">
                  <c:v>11986</c:v>
                </c:pt>
                <c:pt idx="3">
                  <c:v>12076</c:v>
                </c:pt>
                <c:pt idx="4">
                  <c:v>12167</c:v>
                </c:pt>
                <c:pt idx="5">
                  <c:v>12280</c:v>
                </c:pt>
                <c:pt idx="6">
                  <c:v>12662</c:v>
                </c:pt>
                <c:pt idx="7">
                  <c:v>12758</c:v>
                </c:pt>
                <c:pt idx="8">
                  <c:v>12760</c:v>
                </c:pt>
                <c:pt idx="9">
                  <c:v>12756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D3F-4CD5-BD66-89AF37D9A0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D3F-4CD5-BD66-89AF37D9A0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D3F-4CD5-BD66-89AF37D9A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4905760"/>
        <c:axId val="2040294080"/>
      </c:lineChart>
      <c:catAx>
        <c:axId val="65490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0294080"/>
        <c:crosses val="autoZero"/>
        <c:auto val="1"/>
        <c:lblAlgn val="ctr"/>
        <c:lblOffset val="100"/>
        <c:noMultiLvlLbl val="0"/>
      </c:catAx>
      <c:valAx>
        <c:axId val="204029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90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21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4380102114919281E-2"/>
          <c:w val="0.97395967066905476"/>
          <c:h val="0.7659425675504867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5D9-4F6E-A2B7-3FE475A203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088-43B6-B732-63C335B30B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D9-4F6E-A2B7-3FE475A203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088-43B6-B732-63C335B30B9A}"/>
              </c:ext>
            </c:extLst>
          </c:dPt>
          <c:dLbls>
            <c:dLbl>
              <c:idx val="1"/>
              <c:layout>
                <c:manualLayout>
                  <c:x val="0.10567038052062552"/>
                  <c:y val="-0.335236630693129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43749748674362"/>
                      <c:h val="0.192340704585780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088-43B6-B732-63C335B30B9A}"/>
                </c:ext>
              </c:extLst>
            </c:dLbl>
            <c:dLbl>
              <c:idx val="2"/>
              <c:layout>
                <c:manualLayout>
                  <c:x val="8.830665433027271E-2"/>
                  <c:y val="1.14581836978238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D9-4F6E-A2B7-3FE475A203DD}"/>
                </c:ext>
              </c:extLst>
            </c:dLbl>
            <c:dLbl>
              <c:idx val="3"/>
              <c:layout>
                <c:manualLayout>
                  <c:x val="7.8369699531309546E-4"/>
                  <c:y val="-1.03211196270986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88-43B6-B732-63C335B30B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African American/Black</c:v>
                </c:pt>
                <c:pt idx="2">
                  <c:v>Asian</c:v>
                </c:pt>
                <c:pt idx="3">
                  <c:v>Other race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84.9</c:v>
                </c:pt>
                <c:pt idx="1">
                  <c:v>12.7</c:v>
                </c:pt>
                <c:pt idx="2">
                  <c:v>1.8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D9-4F6E-A2B7-3FE475A203DD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389249285708398E-2"/>
          <c:y val="0.82985820820986123"/>
          <c:w val="0.89999987708091045"/>
          <c:h val="6.40158118557880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14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261208860078226E-2"/>
          <c:y val="0.1682435156650848"/>
          <c:w val="0.91073879113992173"/>
          <c:h val="0.7859547023581703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Ethnicity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FFC-4E35-9A7D-CD71BB1EF064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FFC-4E35-9A7D-CD71BB1EF06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Hispanic/ Latino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FC-4E35-9A7D-CD71BB1EF06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Non-Hispanic / Latino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FC-4E35-9A7D-CD71BB1EF0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Hispanic / Latino</c:v>
                </c:pt>
                <c:pt idx="1">
                  <c:v>Non-Hispanic / Latino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FC-4E35-9A7D-CD71BB1EF06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3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417405459752523"/>
          <c:y val="0.21029949232107387"/>
          <c:w val="0.76243358990006782"/>
          <c:h val="0.6479829817923854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62F-4994-83DC-CE73B17284D8}"/>
              </c:ext>
            </c:extLst>
          </c:dPt>
          <c:dPt>
            <c:idx val="1"/>
            <c:bubble3D val="0"/>
            <c:explosion val="18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62F-4994-83DC-CE73B17284D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Female</a:t>
                    </a:r>
                  </a:p>
                  <a:p>
                    <a:r>
                      <a:rPr lang="en-US"/>
                      <a:t>33%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2F-4994-83DC-CE73B17284D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Male</a:t>
                    </a:r>
                  </a:p>
                  <a:p>
                    <a:r>
                      <a:rPr lang="en-US"/>
                      <a:t>67%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2F-4994-83DC-CE73B17284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2F-4994-83DC-CE73B17284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3538385826771E-2"/>
          <c:y val="6.8050869337421924E-2"/>
          <c:w val="0.93045808246157335"/>
          <c:h val="0.802642790191757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0-19</c:v>
                </c:pt>
                <c:pt idx="1">
                  <c:v>20-34</c:v>
                </c:pt>
                <c:pt idx="2">
                  <c:v>35-54</c:v>
                </c:pt>
                <c:pt idx="3">
                  <c:v>55-64</c:v>
                </c:pt>
                <c:pt idx="4">
                  <c:v>65+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</c:v>
                </c:pt>
                <c:pt idx="1">
                  <c:v>11</c:v>
                </c:pt>
                <c:pt idx="2">
                  <c:v>37</c:v>
                </c:pt>
                <c:pt idx="3">
                  <c:v>20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34-40B5-8068-DAEE83D546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0-19</c:v>
                </c:pt>
                <c:pt idx="1">
                  <c:v>20-34</c:v>
                </c:pt>
                <c:pt idx="2">
                  <c:v>35-54</c:v>
                </c:pt>
                <c:pt idx="3">
                  <c:v>55-64</c:v>
                </c:pt>
                <c:pt idx="4">
                  <c:v>65+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5834-40B5-8068-DAEE83D546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0-19</c:v>
                </c:pt>
                <c:pt idx="1">
                  <c:v>20-34</c:v>
                </c:pt>
                <c:pt idx="2">
                  <c:v>35-54</c:v>
                </c:pt>
                <c:pt idx="3">
                  <c:v>55-64</c:v>
                </c:pt>
                <c:pt idx="4">
                  <c:v>65+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5834-40B5-8068-DAEE83D54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7958576"/>
        <c:axId val="2040295328"/>
      </c:barChart>
      <c:catAx>
        <c:axId val="1847958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Age</a:t>
                </a:r>
                <a:r>
                  <a:rPr lang="en-US" sz="1600" baseline="0"/>
                  <a:t> of Residents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0295328"/>
        <c:crosses val="autoZero"/>
        <c:auto val="0"/>
        <c:lblAlgn val="ctr"/>
        <c:lblOffset val="100"/>
        <c:noMultiLvlLbl val="0"/>
      </c:catAx>
      <c:valAx>
        <c:axId val="204029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%</a:t>
                </a:r>
                <a:r>
                  <a:rPr lang="en-US" sz="1600" baseline="0"/>
                  <a:t> of population 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5.2882455932946278E-2"/>
              <c:y val="0.32055108374366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958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 Household Income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Wilton Manors</c:v>
                </c:pt>
                <c:pt idx="1">
                  <c:v>Florida</c:v>
                </c:pt>
                <c:pt idx="2">
                  <c:v>United States</c:v>
                </c:pt>
                <c:pt idx="3">
                  <c:v>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#,##0">
                  <c:v>64531</c:v>
                </c:pt>
                <c:pt idx="1">
                  <c:v>55462</c:v>
                </c:pt>
                <c:pt idx="2">
                  <c:v>61937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67-4D54-9D81-7B9C76C9D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329952"/>
        <c:axId val="1643783392"/>
      </c:barChart>
      <c:catAx>
        <c:axId val="7532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3783392"/>
        <c:crosses val="autoZero"/>
        <c:auto val="1"/>
        <c:lblAlgn val="ctr"/>
        <c:lblOffset val="100"/>
        <c:noMultiLvlLbl val="0"/>
      </c:catAx>
      <c:valAx>
        <c:axId val="164378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2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566497254001009"/>
          <c:y val="1.44980909324829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8575753730529"/>
          <c:y val="0.15064932040484152"/>
          <c:w val="0.70926360031968017"/>
          <c:h val="0.5819337348200992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Living in Poverty</c:v>
                </c:pt>
              </c:strCache>
            </c:strRef>
          </c:tx>
          <c:explosion val="8"/>
          <c:dPt>
            <c:idx val="0"/>
            <c:bubble3D val="0"/>
            <c:explosion val="16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BDF-41E9-A429-93AD0E4750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BDF-41E9-A429-93AD0E4750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0C1-4D95-890C-C46395D8797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0C1-4D95-890C-C46395D8797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DF-41E9-A429-93AD0E47505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BF0F82F-B79F-4A87-83DA-4E4981C6807E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DF-41E9-A429-93AD0E4750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Poverty Level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89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F-41E9-A429-93AD0E4750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5523320399199462"/>
          <c:y val="0.81774232988202666"/>
          <c:w val="0.46204132244283708"/>
          <c:h val="5.9337603915352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Sheet3!$A$7</c:f>
              <c:strCache>
                <c:ptCount val="1"/>
                <c:pt idx="0">
                  <c:v>Adjusted Taxable Value</c:v>
                </c:pt>
              </c:strCache>
            </c:strRef>
          </c:tx>
          <c:marker>
            <c:symbol val="none"/>
          </c:marker>
          <c:cat>
            <c:strRef>
              <c:f>Sheet3!$B$6:$G$6</c:f>
              <c:strCache>
                <c:ptCount val="6"/>
                <c:pt idx="0">
                  <c:v>FY 14-15</c:v>
                </c:pt>
                <c:pt idx="1">
                  <c:v>FY 15-16</c:v>
                </c:pt>
                <c:pt idx="2">
                  <c:v>FY 16-17</c:v>
                </c:pt>
                <c:pt idx="3">
                  <c:v>FY 17-18</c:v>
                </c:pt>
                <c:pt idx="4">
                  <c:v>FY 18-19</c:v>
                </c:pt>
                <c:pt idx="5">
                  <c:v>FY 19-20</c:v>
                </c:pt>
              </c:strCache>
            </c:strRef>
          </c:cat>
          <c:val>
            <c:numRef>
              <c:f>Sheet3!$B$7:$G$7</c:f>
              <c:numCache>
                <c:formatCode>"$"#,##0_);\("$"#,##0\)</c:formatCode>
                <c:ptCount val="6"/>
                <c:pt idx="0">
                  <c:v>1024286289</c:v>
                </c:pt>
                <c:pt idx="1">
                  <c:v>1101694330</c:v>
                </c:pt>
                <c:pt idx="2">
                  <c:v>1185885474</c:v>
                </c:pt>
                <c:pt idx="3">
                  <c:v>1287801768</c:v>
                </c:pt>
                <c:pt idx="4">
                  <c:v>1418374567</c:v>
                </c:pt>
                <c:pt idx="5">
                  <c:v>1504527746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35-4CD4-8609-D2502C390C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3076096"/>
        <c:axId val="150462464"/>
      </c:lineChart>
      <c:catAx>
        <c:axId val="113076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462464"/>
        <c:crosses val="autoZero"/>
        <c:auto val="1"/>
        <c:lblAlgn val="ctr"/>
        <c:lblOffset val="100"/>
        <c:noMultiLvlLbl val="0"/>
      </c:catAx>
      <c:valAx>
        <c:axId val="150462464"/>
        <c:scaling>
          <c:orientation val="minMax"/>
          <c:min val="1000000000"/>
        </c:scaling>
        <c:delete val="0"/>
        <c:axPos val="l"/>
        <c:majorGridlines/>
        <c:numFmt formatCode="&quot;$&quot;#,##0_);\(&quot;$&quot;#,##0\)" sourceLinked="1"/>
        <c:majorTickMark val="out"/>
        <c:minorTickMark val="none"/>
        <c:tickLblPos val="nextTo"/>
        <c:crossAx val="1130760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C3B803-980A-4188-B658-500F4134019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E12BA8-1B90-4F81-84CD-937E312319A7}">
      <dgm:prSet phldr="0" custT="1"/>
      <dgm:spPr/>
      <dgm:t>
        <a:bodyPr/>
        <a:lstStyle/>
        <a:p>
          <a:pPr rtl="0"/>
          <a:r>
            <a:rPr lang="en-US" sz="3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Affirm the vision, mission, and core organizational values </a:t>
          </a:r>
        </a:p>
      </dgm:t>
    </dgm:pt>
    <dgm:pt modelId="{E6366171-C08E-4EFD-9A96-E9E25B8DA98D}" type="parTrans" cxnId="{DD92380A-8087-46B7-A9B0-109B40939496}">
      <dgm:prSet/>
      <dgm:spPr/>
      <dgm:t>
        <a:bodyPr/>
        <a:lstStyle/>
        <a:p>
          <a:endParaRPr lang="en-US"/>
        </a:p>
      </dgm:t>
    </dgm:pt>
    <dgm:pt modelId="{186C7FFD-A321-4E68-B447-3D14C8678E4B}" type="sibTrans" cxnId="{DD92380A-8087-46B7-A9B0-109B40939496}">
      <dgm:prSet/>
      <dgm:spPr/>
      <dgm:t>
        <a:bodyPr/>
        <a:lstStyle/>
        <a:p>
          <a:endParaRPr lang="en-US"/>
        </a:p>
      </dgm:t>
    </dgm:pt>
    <dgm:pt modelId="{1A3B73D8-8780-4387-A1E9-2F3B1C501825}">
      <dgm:prSet phldr="0" custT="1"/>
      <dgm:spPr/>
      <dgm:t>
        <a:bodyPr/>
        <a:lstStyle/>
        <a:p>
          <a:pPr rtl="0"/>
          <a:r>
            <a:rPr lang="en-US" sz="3200">
              <a:solidFill>
                <a:schemeClr val="tx1">
                  <a:lumMod val="75000"/>
                  <a:lumOff val="25000"/>
                </a:schemeClr>
              </a:solidFill>
            </a:rPr>
            <a:t>Develop consensus </a:t>
          </a:r>
          <a:r>
            <a:rPr lang="en-US" sz="3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priorities and</a:t>
          </a:r>
          <a:r>
            <a:rPr lang="en-US" sz="3200">
              <a:solidFill>
                <a:schemeClr val="tx1">
                  <a:lumMod val="75000"/>
                  <a:lumOff val="25000"/>
                </a:schemeClr>
              </a:solidFill>
            </a:rPr>
            <a:t> goals</a:t>
          </a:r>
          <a:endParaRPr lang="en-US" sz="3200">
            <a:solidFill>
              <a:schemeClr val="tx1">
                <a:lumMod val="75000"/>
                <a:lumOff val="25000"/>
              </a:schemeClr>
            </a:solidFill>
            <a:latin typeface="Calibri"/>
          </a:endParaRPr>
        </a:p>
      </dgm:t>
    </dgm:pt>
    <dgm:pt modelId="{B6820627-CC71-44AE-A8FD-8FF8B41BF768}" type="parTrans" cxnId="{4F443363-4CCE-4229-AE53-5FFD837B68D9}">
      <dgm:prSet/>
      <dgm:spPr/>
      <dgm:t>
        <a:bodyPr/>
        <a:lstStyle/>
        <a:p>
          <a:endParaRPr lang="en-US"/>
        </a:p>
      </dgm:t>
    </dgm:pt>
    <dgm:pt modelId="{2AE878B4-8806-4C41-8BEC-DF049FBB47E6}" type="sibTrans" cxnId="{4F443363-4CCE-4229-AE53-5FFD837B68D9}">
      <dgm:prSet/>
      <dgm:spPr/>
      <dgm:t>
        <a:bodyPr/>
        <a:lstStyle/>
        <a:p>
          <a:endParaRPr lang="en-US"/>
        </a:p>
      </dgm:t>
    </dgm:pt>
    <dgm:pt modelId="{B916B48E-503B-4150-97B7-59326518F8E0}">
      <dgm:prSet phldr="0" custT="1"/>
      <dgm:spPr/>
      <dgm:t>
        <a:bodyPr/>
        <a:lstStyle/>
        <a:p>
          <a:r>
            <a:rPr lang="en-US" sz="3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Identify</a:t>
          </a:r>
          <a:r>
            <a:rPr lang="en-US" sz="3200">
              <a:solidFill>
                <a:schemeClr val="tx1">
                  <a:lumMod val="75000"/>
                  <a:lumOff val="25000"/>
                </a:schemeClr>
              </a:solidFill>
            </a:rPr>
            <a:t> key objectives to achieve the goals</a:t>
          </a:r>
          <a:endParaRPr lang="en-US" sz="28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3A375E0-1014-45D3-AC83-2E90D0D2EB48}" type="parTrans" cxnId="{E4D70822-F2AB-4EFD-AECC-C5A834B4E78C}">
      <dgm:prSet/>
      <dgm:spPr/>
      <dgm:t>
        <a:bodyPr/>
        <a:lstStyle/>
        <a:p>
          <a:endParaRPr lang="en-US"/>
        </a:p>
      </dgm:t>
    </dgm:pt>
    <dgm:pt modelId="{1FB6BFDF-466F-4F7C-9F1C-887E4C1A123B}" type="sibTrans" cxnId="{E4D70822-F2AB-4EFD-AECC-C5A834B4E78C}">
      <dgm:prSet/>
      <dgm:spPr/>
      <dgm:t>
        <a:bodyPr/>
        <a:lstStyle/>
        <a:p>
          <a:endParaRPr lang="en-US"/>
        </a:p>
      </dgm:t>
    </dgm:pt>
    <dgm:pt modelId="{77FD0648-0638-4AFA-BDD0-A7A7B69D3A40}">
      <dgm:prSet phldr="0" custT="1"/>
      <dgm:spPr/>
      <dgm:t>
        <a:bodyPr/>
        <a:lstStyle/>
        <a:p>
          <a:r>
            <a:rPr lang="en-US" sz="3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Discuss what success looks like in 2025</a:t>
          </a:r>
          <a:endParaRPr lang="en-US" sz="32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CBD307A-1F6F-4C0B-A615-629F0660F4FA}" type="parTrans" cxnId="{B1F391E9-4663-4D62-8F25-89CA27A1EBF6}">
      <dgm:prSet/>
      <dgm:spPr/>
      <dgm:t>
        <a:bodyPr/>
        <a:lstStyle/>
        <a:p>
          <a:endParaRPr lang="en-US"/>
        </a:p>
      </dgm:t>
    </dgm:pt>
    <dgm:pt modelId="{7A75DD5A-54F4-4B9C-9862-AE5EE53F473E}" type="sibTrans" cxnId="{B1F391E9-4663-4D62-8F25-89CA27A1EBF6}">
      <dgm:prSet/>
      <dgm:spPr/>
      <dgm:t>
        <a:bodyPr/>
        <a:lstStyle/>
        <a:p>
          <a:endParaRPr lang="en-US"/>
        </a:p>
      </dgm:t>
    </dgm:pt>
    <dgm:pt modelId="{34DF655D-677F-4DCE-8B07-9BAD9D9CC35C}" type="pres">
      <dgm:prSet presAssocID="{58C3B803-980A-4188-B658-500F4134019D}" presName="linear" presStyleCnt="0">
        <dgm:presLayoutVars>
          <dgm:animLvl val="lvl"/>
          <dgm:resizeHandles val="exact"/>
        </dgm:presLayoutVars>
      </dgm:prSet>
      <dgm:spPr/>
    </dgm:pt>
    <dgm:pt modelId="{AB9A2E18-9071-4AB2-A236-99703935AAF8}" type="pres">
      <dgm:prSet presAssocID="{75E12BA8-1B90-4F81-84CD-937E312319A7}" presName="parentText" presStyleLbl="node1" presStyleIdx="0" presStyleCnt="4" custScaleY="138696">
        <dgm:presLayoutVars>
          <dgm:chMax val="0"/>
          <dgm:bulletEnabled val="1"/>
        </dgm:presLayoutVars>
      </dgm:prSet>
      <dgm:spPr/>
    </dgm:pt>
    <dgm:pt modelId="{93DD1465-4E48-4D85-97CD-A31A84A5CBAF}" type="pres">
      <dgm:prSet presAssocID="{186C7FFD-A321-4E68-B447-3D14C8678E4B}" presName="spacer" presStyleCnt="0"/>
      <dgm:spPr/>
    </dgm:pt>
    <dgm:pt modelId="{2736A036-4568-40C3-85FB-3F09BD19C4CF}" type="pres">
      <dgm:prSet presAssocID="{1A3B73D8-8780-4387-A1E9-2F3B1C50182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32F0950-5779-4A6C-A3AA-1BBA4C63E8D3}" type="pres">
      <dgm:prSet presAssocID="{2AE878B4-8806-4C41-8BEC-DF049FBB47E6}" presName="spacer" presStyleCnt="0"/>
      <dgm:spPr/>
    </dgm:pt>
    <dgm:pt modelId="{A5FC04FB-1711-454E-9D9E-E98DD3E26057}" type="pres">
      <dgm:prSet presAssocID="{B916B48E-503B-4150-97B7-59326518F8E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B473A27-AD77-4813-A31D-E657DD41AED3}" type="pres">
      <dgm:prSet presAssocID="{1FB6BFDF-466F-4F7C-9F1C-887E4C1A123B}" presName="spacer" presStyleCnt="0"/>
      <dgm:spPr/>
    </dgm:pt>
    <dgm:pt modelId="{C1E1B106-F6F0-4EC7-8BD6-2F9B3BF984FD}" type="pres">
      <dgm:prSet presAssocID="{77FD0648-0638-4AFA-BDD0-A7A7B69D3A4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D92380A-8087-46B7-A9B0-109B40939496}" srcId="{58C3B803-980A-4188-B658-500F4134019D}" destId="{75E12BA8-1B90-4F81-84CD-937E312319A7}" srcOrd="0" destOrd="0" parTransId="{E6366171-C08E-4EFD-9A96-E9E25B8DA98D}" sibTransId="{186C7FFD-A321-4E68-B447-3D14C8678E4B}"/>
    <dgm:cxn modelId="{7FD59E0C-E811-4A84-83D4-EB323C84DF8D}" type="presOf" srcId="{77FD0648-0638-4AFA-BDD0-A7A7B69D3A40}" destId="{C1E1B106-F6F0-4EC7-8BD6-2F9B3BF984FD}" srcOrd="0" destOrd="0" presId="urn:microsoft.com/office/officeart/2005/8/layout/vList2"/>
    <dgm:cxn modelId="{DC42010F-11E3-4B70-AD0D-08AFA7F8B78D}" type="presOf" srcId="{75E12BA8-1B90-4F81-84CD-937E312319A7}" destId="{AB9A2E18-9071-4AB2-A236-99703935AAF8}" srcOrd="0" destOrd="0" presId="urn:microsoft.com/office/officeart/2005/8/layout/vList2"/>
    <dgm:cxn modelId="{E4D70822-F2AB-4EFD-AECC-C5A834B4E78C}" srcId="{58C3B803-980A-4188-B658-500F4134019D}" destId="{B916B48E-503B-4150-97B7-59326518F8E0}" srcOrd="2" destOrd="0" parTransId="{03A375E0-1014-45D3-AC83-2E90D0D2EB48}" sibTransId="{1FB6BFDF-466F-4F7C-9F1C-887E4C1A123B}"/>
    <dgm:cxn modelId="{67D09432-FF33-462C-9BDC-03E94D4E9204}" type="presOf" srcId="{B916B48E-503B-4150-97B7-59326518F8E0}" destId="{A5FC04FB-1711-454E-9D9E-E98DD3E26057}" srcOrd="0" destOrd="0" presId="urn:microsoft.com/office/officeart/2005/8/layout/vList2"/>
    <dgm:cxn modelId="{4F443363-4CCE-4229-AE53-5FFD837B68D9}" srcId="{58C3B803-980A-4188-B658-500F4134019D}" destId="{1A3B73D8-8780-4387-A1E9-2F3B1C501825}" srcOrd="1" destOrd="0" parTransId="{B6820627-CC71-44AE-A8FD-8FF8B41BF768}" sibTransId="{2AE878B4-8806-4C41-8BEC-DF049FBB47E6}"/>
    <dgm:cxn modelId="{F2520674-0F25-4C21-B669-21D5C1070BFB}" type="presOf" srcId="{58C3B803-980A-4188-B658-500F4134019D}" destId="{34DF655D-677F-4DCE-8B07-9BAD9D9CC35C}" srcOrd="0" destOrd="0" presId="urn:microsoft.com/office/officeart/2005/8/layout/vList2"/>
    <dgm:cxn modelId="{95A1DE90-C173-49A1-9A16-E9F513F62AE4}" type="presOf" srcId="{1A3B73D8-8780-4387-A1E9-2F3B1C501825}" destId="{2736A036-4568-40C3-85FB-3F09BD19C4CF}" srcOrd="0" destOrd="0" presId="urn:microsoft.com/office/officeart/2005/8/layout/vList2"/>
    <dgm:cxn modelId="{B1F391E9-4663-4D62-8F25-89CA27A1EBF6}" srcId="{58C3B803-980A-4188-B658-500F4134019D}" destId="{77FD0648-0638-4AFA-BDD0-A7A7B69D3A40}" srcOrd="3" destOrd="0" parTransId="{5CBD307A-1F6F-4C0B-A615-629F0660F4FA}" sibTransId="{7A75DD5A-54F4-4B9C-9862-AE5EE53F473E}"/>
    <dgm:cxn modelId="{2AE05374-49A6-4A8D-A5A6-31492846EF34}" type="presParOf" srcId="{34DF655D-677F-4DCE-8B07-9BAD9D9CC35C}" destId="{AB9A2E18-9071-4AB2-A236-99703935AAF8}" srcOrd="0" destOrd="0" presId="urn:microsoft.com/office/officeart/2005/8/layout/vList2"/>
    <dgm:cxn modelId="{4469025A-2F67-4875-85EB-B6C1F8A71F67}" type="presParOf" srcId="{34DF655D-677F-4DCE-8B07-9BAD9D9CC35C}" destId="{93DD1465-4E48-4D85-97CD-A31A84A5CBAF}" srcOrd="1" destOrd="0" presId="urn:microsoft.com/office/officeart/2005/8/layout/vList2"/>
    <dgm:cxn modelId="{1E20BB1D-A76D-496A-95BD-C7F3DC8C469E}" type="presParOf" srcId="{34DF655D-677F-4DCE-8B07-9BAD9D9CC35C}" destId="{2736A036-4568-40C3-85FB-3F09BD19C4CF}" srcOrd="2" destOrd="0" presId="urn:microsoft.com/office/officeart/2005/8/layout/vList2"/>
    <dgm:cxn modelId="{FF632E6A-CBA6-48B8-95A6-472FDA43D687}" type="presParOf" srcId="{34DF655D-677F-4DCE-8B07-9BAD9D9CC35C}" destId="{632F0950-5779-4A6C-A3AA-1BBA4C63E8D3}" srcOrd="3" destOrd="0" presId="urn:microsoft.com/office/officeart/2005/8/layout/vList2"/>
    <dgm:cxn modelId="{E801CD6D-0DD3-4EC7-AB78-C27E07F1EE74}" type="presParOf" srcId="{34DF655D-677F-4DCE-8B07-9BAD9D9CC35C}" destId="{A5FC04FB-1711-454E-9D9E-E98DD3E26057}" srcOrd="4" destOrd="0" presId="urn:microsoft.com/office/officeart/2005/8/layout/vList2"/>
    <dgm:cxn modelId="{C3B87AFD-90CD-4B09-A477-74AEA5AEDF0E}" type="presParOf" srcId="{34DF655D-677F-4DCE-8B07-9BAD9D9CC35C}" destId="{8B473A27-AD77-4813-A31D-E657DD41AED3}" srcOrd="5" destOrd="0" presId="urn:microsoft.com/office/officeart/2005/8/layout/vList2"/>
    <dgm:cxn modelId="{BCF3E34E-ABE3-44CD-ACAE-5F6F8BA46C73}" type="presParOf" srcId="{34DF655D-677F-4DCE-8B07-9BAD9D9CC35C}" destId="{C1E1B106-F6F0-4EC7-8BD6-2F9B3BF984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55287A2-8D9C-45CC-B0BC-812D8DF314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94201E-3312-4EC1-8724-D370B5BB1298}">
      <dgm:prSet/>
      <dgm:spPr/>
      <dgm:t>
        <a:bodyPr/>
        <a:lstStyle/>
        <a:p>
          <a:r>
            <a:rPr lang="en-US"/>
            <a:t>Priority Area D – Innovating and Adapting for the Future</a:t>
          </a:r>
        </a:p>
      </dgm:t>
    </dgm:pt>
    <dgm:pt modelId="{9931CBEB-7C35-4317-A61C-9184AE27DE49}" type="parTrans" cxnId="{8779ACEA-9BF2-4C91-9079-EEE1EE7F4F16}">
      <dgm:prSet/>
      <dgm:spPr/>
      <dgm:t>
        <a:bodyPr/>
        <a:lstStyle/>
        <a:p>
          <a:endParaRPr lang="en-US"/>
        </a:p>
      </dgm:t>
    </dgm:pt>
    <dgm:pt modelId="{E4484606-01C3-4FC7-BD6F-0EA9E5A4E9B7}" type="sibTrans" cxnId="{8779ACEA-9BF2-4C91-9079-EEE1EE7F4F16}">
      <dgm:prSet/>
      <dgm:spPr/>
      <dgm:t>
        <a:bodyPr/>
        <a:lstStyle/>
        <a:p>
          <a:endParaRPr lang="en-US"/>
        </a:p>
      </dgm:t>
    </dgm:pt>
    <dgm:pt modelId="{445D7324-A66C-4E28-B583-B5F7F4542922}">
      <dgm:prSet custT="1"/>
      <dgm:spPr/>
      <dgm:t>
        <a:bodyPr/>
        <a:lstStyle/>
        <a:p>
          <a:r>
            <a:rPr lang="en-US" sz="1700" b="1"/>
            <a:t>Goal 1: Explore the possibilities of environmentally sustainable City policies within the parameters of the established budget. </a:t>
          </a:r>
        </a:p>
      </dgm:t>
    </dgm:pt>
    <dgm:pt modelId="{B10256D6-00D4-4026-9F93-725A4A910B13}" type="parTrans" cxnId="{736AB86F-141C-47E4-8789-274CF5458603}">
      <dgm:prSet/>
      <dgm:spPr/>
      <dgm:t>
        <a:bodyPr/>
        <a:lstStyle/>
        <a:p>
          <a:endParaRPr lang="en-US"/>
        </a:p>
      </dgm:t>
    </dgm:pt>
    <dgm:pt modelId="{09D5CE8D-9C28-4301-808D-0F36D5D53BE7}" type="sibTrans" cxnId="{736AB86F-141C-47E4-8789-274CF5458603}">
      <dgm:prSet/>
      <dgm:spPr/>
      <dgm:t>
        <a:bodyPr/>
        <a:lstStyle/>
        <a:p>
          <a:endParaRPr lang="en-US"/>
        </a:p>
      </dgm:t>
    </dgm:pt>
    <dgm:pt modelId="{15FC24C9-077F-428A-9140-5B57175D74CA}">
      <dgm:prSet custT="1"/>
      <dgm:spPr/>
      <dgm:t>
        <a:bodyPr/>
        <a:lstStyle/>
        <a:p>
          <a:r>
            <a:rPr lang="en-US" sz="1700" b="1"/>
            <a:t>Goal 2: Encourage environmentally sustainable practices.</a:t>
          </a:r>
        </a:p>
      </dgm:t>
    </dgm:pt>
    <dgm:pt modelId="{49159024-5BB5-4722-848E-4F25532D8414}" type="parTrans" cxnId="{D51989C1-E655-449F-A656-30C7827E1485}">
      <dgm:prSet/>
      <dgm:spPr/>
      <dgm:t>
        <a:bodyPr/>
        <a:lstStyle/>
        <a:p>
          <a:endParaRPr lang="en-US"/>
        </a:p>
      </dgm:t>
    </dgm:pt>
    <dgm:pt modelId="{C71F5A5B-9517-4934-B910-28D65512DEC4}" type="sibTrans" cxnId="{D51989C1-E655-449F-A656-30C7827E1485}">
      <dgm:prSet/>
      <dgm:spPr/>
      <dgm:t>
        <a:bodyPr/>
        <a:lstStyle/>
        <a:p>
          <a:endParaRPr lang="en-US"/>
        </a:p>
      </dgm:t>
    </dgm:pt>
    <dgm:pt modelId="{A77869E9-C8F2-4608-8042-82D793602290}">
      <dgm:prSet custT="1"/>
      <dgm:spPr/>
      <dgm:t>
        <a:bodyPr/>
        <a:lstStyle/>
        <a:p>
          <a:r>
            <a:rPr lang="en-US" sz="1700" b="1"/>
            <a:t>Goal 3: Utilize relationships with other agencies to address future regional issues. </a:t>
          </a:r>
        </a:p>
      </dgm:t>
    </dgm:pt>
    <dgm:pt modelId="{33996627-B08E-4355-80EE-E32D7D9118C3}" type="parTrans" cxnId="{7BF65C43-00F1-4D45-8261-8C44BEDEA621}">
      <dgm:prSet/>
      <dgm:spPr/>
      <dgm:t>
        <a:bodyPr/>
        <a:lstStyle/>
        <a:p>
          <a:endParaRPr lang="en-US"/>
        </a:p>
      </dgm:t>
    </dgm:pt>
    <dgm:pt modelId="{5702D01B-590E-45FE-A8FF-BFCEA7375BDB}" type="sibTrans" cxnId="{7BF65C43-00F1-4D45-8261-8C44BEDEA621}">
      <dgm:prSet/>
      <dgm:spPr/>
      <dgm:t>
        <a:bodyPr/>
        <a:lstStyle/>
        <a:p>
          <a:endParaRPr lang="en-US"/>
        </a:p>
      </dgm:t>
    </dgm:pt>
    <dgm:pt modelId="{42146F05-216E-4EDF-9995-86A082264DD6}">
      <dgm:prSet custT="1"/>
      <dgm:spPr/>
      <dgm:t>
        <a:bodyPr/>
        <a:lstStyle/>
        <a:p>
          <a:r>
            <a:rPr lang="en-US" sz="1700"/>
            <a:t>Created the Wilton Manors/Oakland Park Joint Climate Action Plan</a:t>
          </a:r>
          <a:endParaRPr lang="en-US" sz="1700" b="1"/>
        </a:p>
      </dgm:t>
    </dgm:pt>
    <dgm:pt modelId="{5D9397AF-2B39-4483-A16B-E8AACF561A28}" type="parTrans" cxnId="{E06DDF3A-C265-4F7B-B54C-87D4C9C71F14}">
      <dgm:prSet/>
      <dgm:spPr/>
      <dgm:t>
        <a:bodyPr/>
        <a:lstStyle/>
        <a:p>
          <a:endParaRPr lang="en-US"/>
        </a:p>
      </dgm:t>
    </dgm:pt>
    <dgm:pt modelId="{D63C910D-B5D1-4664-8076-EF86D50BF03F}" type="sibTrans" cxnId="{E06DDF3A-C265-4F7B-B54C-87D4C9C71F14}">
      <dgm:prSet/>
      <dgm:spPr/>
      <dgm:t>
        <a:bodyPr/>
        <a:lstStyle/>
        <a:p>
          <a:endParaRPr lang="en-US"/>
        </a:p>
      </dgm:t>
    </dgm:pt>
    <dgm:pt modelId="{20473C5C-586C-4CA3-A512-F08E8DCCC775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Executed baseline Community Greenhouse Gas Inventory</a:t>
          </a:r>
        </a:p>
      </dgm:t>
    </dgm:pt>
    <dgm:pt modelId="{F0A26213-D4BF-4D8E-8DFE-351BB1FE39AD}" type="parTrans" cxnId="{675412F3-768F-424C-A109-6C7D5F40DE0E}">
      <dgm:prSet/>
      <dgm:spPr/>
      <dgm:t>
        <a:bodyPr/>
        <a:lstStyle/>
        <a:p>
          <a:endParaRPr lang="en-US"/>
        </a:p>
      </dgm:t>
    </dgm:pt>
    <dgm:pt modelId="{D6019519-1D03-4C47-8BF0-99163A8A8052}" type="sibTrans" cxnId="{675412F3-768F-424C-A109-6C7D5F40DE0E}">
      <dgm:prSet/>
      <dgm:spPr/>
      <dgm:t>
        <a:bodyPr/>
        <a:lstStyle/>
        <a:p>
          <a:endParaRPr lang="en-US"/>
        </a:p>
      </dgm:t>
    </dgm:pt>
    <dgm:pt modelId="{7D66CBBE-D4CC-4E50-825F-065B913DE033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Implemented vacation rental identification software</a:t>
          </a:r>
        </a:p>
      </dgm:t>
    </dgm:pt>
    <dgm:pt modelId="{87208012-B079-4CF7-AE29-8E1335987219}" type="parTrans" cxnId="{9FB1475F-365F-481D-92D2-49112649DA89}">
      <dgm:prSet/>
      <dgm:spPr/>
      <dgm:t>
        <a:bodyPr/>
        <a:lstStyle/>
        <a:p>
          <a:endParaRPr lang="en-US"/>
        </a:p>
      </dgm:t>
    </dgm:pt>
    <dgm:pt modelId="{15DE8CAD-303B-4581-BBE8-71395ED68A01}" type="sibTrans" cxnId="{9FB1475F-365F-481D-92D2-49112649DA89}">
      <dgm:prSet/>
      <dgm:spPr/>
      <dgm:t>
        <a:bodyPr/>
        <a:lstStyle/>
        <a:p>
          <a:endParaRPr lang="en-US"/>
        </a:p>
      </dgm:t>
    </dgm:pt>
    <dgm:pt modelId="{6B7569C9-CBD3-4C4D-8FC1-8D6A609E24C2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Implemented and expanded  online services for building permits, business tax receipts, rentals with payment option and implemented Leisure Services software for online childcare and facility rentals payments</a:t>
          </a:r>
        </a:p>
      </dgm:t>
    </dgm:pt>
    <dgm:pt modelId="{A4DD019E-33AD-49B6-8C15-BCDEEAEA248D}" type="parTrans" cxnId="{4D237731-6F75-4880-844C-CF6EAFC413E5}">
      <dgm:prSet/>
      <dgm:spPr/>
      <dgm:t>
        <a:bodyPr/>
        <a:lstStyle/>
        <a:p>
          <a:endParaRPr lang="en-US"/>
        </a:p>
      </dgm:t>
    </dgm:pt>
    <dgm:pt modelId="{8EBE82F4-87EB-4142-B7A3-D400A112140F}" type="sibTrans" cxnId="{4D237731-6F75-4880-844C-CF6EAFC413E5}">
      <dgm:prSet/>
      <dgm:spPr/>
      <dgm:t>
        <a:bodyPr/>
        <a:lstStyle/>
        <a:p>
          <a:endParaRPr lang="en-US"/>
        </a:p>
      </dgm:t>
    </dgm:pt>
    <dgm:pt modelId="{AE757DFA-86CC-4B31-AB0D-4B20EEF9BC51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Implemented meeting technology/software, which allowed for virtual and hybrid commission meetings during the pandemic.</a:t>
          </a:r>
        </a:p>
      </dgm:t>
    </dgm:pt>
    <dgm:pt modelId="{20CA378B-C2FF-427A-8192-4BC1244E0F6E}" type="parTrans" cxnId="{BBE6ECCC-33B8-4EC0-B733-DEB1F4AEC513}">
      <dgm:prSet/>
      <dgm:spPr/>
      <dgm:t>
        <a:bodyPr/>
        <a:lstStyle/>
        <a:p>
          <a:endParaRPr lang="en-US"/>
        </a:p>
      </dgm:t>
    </dgm:pt>
    <dgm:pt modelId="{F8012988-28B5-444F-BA20-3D5F623D0786}" type="sibTrans" cxnId="{BBE6ECCC-33B8-4EC0-B733-DEB1F4AEC513}">
      <dgm:prSet/>
      <dgm:spPr/>
      <dgm:t>
        <a:bodyPr/>
        <a:lstStyle/>
        <a:p>
          <a:endParaRPr lang="en-US"/>
        </a:p>
      </dgm:t>
    </dgm:pt>
    <dgm:pt modelId="{36E435A7-E5A4-4C11-9B63-4139B4EE532C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As a result of the pandemic, Created a safe, in-person childcare/education program for children of residents working outside of the home during the pandemic</a:t>
          </a:r>
        </a:p>
      </dgm:t>
    </dgm:pt>
    <dgm:pt modelId="{7AE8C822-11D3-4BE5-9691-6C03EC570ACB}" type="parTrans" cxnId="{836394A9-D8BC-42FE-BEA0-523BC2164A5B}">
      <dgm:prSet/>
      <dgm:spPr/>
      <dgm:t>
        <a:bodyPr/>
        <a:lstStyle/>
        <a:p>
          <a:endParaRPr lang="en-US"/>
        </a:p>
      </dgm:t>
    </dgm:pt>
    <dgm:pt modelId="{4C06E117-9028-4E47-8CE4-793D893425F1}" type="sibTrans" cxnId="{836394A9-D8BC-42FE-BEA0-523BC2164A5B}">
      <dgm:prSet/>
      <dgm:spPr/>
      <dgm:t>
        <a:bodyPr/>
        <a:lstStyle/>
        <a:p>
          <a:endParaRPr lang="en-US"/>
        </a:p>
      </dgm:t>
    </dgm:pt>
    <dgm:pt modelId="{59A4B2A8-1F62-4775-A43E-7628A68D1562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Instituted curbside delivery services and virtual access to library patrons</a:t>
          </a:r>
        </a:p>
      </dgm:t>
    </dgm:pt>
    <dgm:pt modelId="{FB771DF6-B4B1-4D3B-9DE8-F4333D101B5A}" type="parTrans" cxnId="{A6925FA5-9238-443E-B63F-B0ABC5872BF8}">
      <dgm:prSet/>
      <dgm:spPr/>
      <dgm:t>
        <a:bodyPr/>
        <a:lstStyle/>
        <a:p>
          <a:endParaRPr lang="en-US"/>
        </a:p>
      </dgm:t>
    </dgm:pt>
    <dgm:pt modelId="{41953538-50EC-46F5-8283-12E7160B5FF7}" type="sibTrans" cxnId="{A6925FA5-9238-443E-B63F-B0ABC5872BF8}">
      <dgm:prSet/>
      <dgm:spPr/>
      <dgm:t>
        <a:bodyPr/>
        <a:lstStyle/>
        <a:p>
          <a:endParaRPr lang="en-US"/>
        </a:p>
      </dgm:t>
    </dgm:pt>
    <dgm:pt modelId="{103078A3-D546-4212-984B-E9BABA3F32FF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Added two hybrid vehicles to police fleet for a total of six</a:t>
          </a:r>
        </a:p>
      </dgm:t>
    </dgm:pt>
    <dgm:pt modelId="{3D87BF41-5E84-4BB9-B918-DE0E8329CAA1}" type="parTrans" cxnId="{6AF33E61-3731-4DBD-84C8-537DD18D3C82}">
      <dgm:prSet/>
      <dgm:spPr/>
      <dgm:t>
        <a:bodyPr/>
        <a:lstStyle/>
        <a:p>
          <a:endParaRPr lang="en-US"/>
        </a:p>
      </dgm:t>
    </dgm:pt>
    <dgm:pt modelId="{E2D1DF24-0122-4196-9052-BBC78E950783}" type="sibTrans" cxnId="{6AF33E61-3731-4DBD-84C8-537DD18D3C82}">
      <dgm:prSet/>
      <dgm:spPr/>
      <dgm:t>
        <a:bodyPr/>
        <a:lstStyle/>
        <a:p>
          <a:endParaRPr lang="en-US"/>
        </a:p>
      </dgm:t>
    </dgm:pt>
    <dgm:pt modelId="{811A75A1-65D9-4CEA-8850-114D8494DDD1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Added hazardous household waste pick-up for residents</a:t>
          </a:r>
        </a:p>
      </dgm:t>
    </dgm:pt>
    <dgm:pt modelId="{656EAF22-83A0-4E6F-99E3-7A6455E095A3}" type="parTrans" cxnId="{4E78C1AA-79ED-47CB-9C07-A5463967DB4D}">
      <dgm:prSet/>
      <dgm:spPr/>
      <dgm:t>
        <a:bodyPr/>
        <a:lstStyle/>
        <a:p>
          <a:endParaRPr lang="en-US"/>
        </a:p>
      </dgm:t>
    </dgm:pt>
    <dgm:pt modelId="{673CF5CD-958B-4239-B85F-26684E767319}" type="sibTrans" cxnId="{4E78C1AA-79ED-47CB-9C07-A5463967DB4D}">
      <dgm:prSet/>
      <dgm:spPr/>
      <dgm:t>
        <a:bodyPr/>
        <a:lstStyle/>
        <a:p>
          <a:endParaRPr lang="en-US"/>
        </a:p>
      </dgm:t>
    </dgm:pt>
    <dgm:pt modelId="{F361EB65-FEC9-442D-B0B7-3ACFB763784E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Added two electric car charging stations on City properties</a:t>
          </a:r>
        </a:p>
      </dgm:t>
    </dgm:pt>
    <dgm:pt modelId="{5E0CB2FD-CEFD-4929-87DE-0910ACBDD5EB}" type="parTrans" cxnId="{0AB87D1F-7292-470A-B870-1A58E8EB0A4C}">
      <dgm:prSet/>
      <dgm:spPr/>
      <dgm:t>
        <a:bodyPr/>
        <a:lstStyle/>
        <a:p>
          <a:endParaRPr lang="en-US"/>
        </a:p>
      </dgm:t>
    </dgm:pt>
    <dgm:pt modelId="{C5DD0553-5E00-4EAC-93D7-602C97DE4ACD}" type="sibTrans" cxnId="{0AB87D1F-7292-470A-B870-1A58E8EB0A4C}">
      <dgm:prSet/>
      <dgm:spPr/>
      <dgm:t>
        <a:bodyPr/>
        <a:lstStyle/>
        <a:p>
          <a:endParaRPr lang="en-US"/>
        </a:p>
      </dgm:t>
    </dgm:pt>
    <dgm:pt modelId="{F7887E3A-0C66-41C6-99DD-84D8B7244323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Participated in the Broward County PACE Center for Girls Program </a:t>
          </a:r>
        </a:p>
      </dgm:t>
    </dgm:pt>
    <dgm:pt modelId="{9EC03613-9BE8-4576-A60E-DFD55A8D19D1}" type="parTrans" cxnId="{BDB9C802-D57A-442B-92B6-E2B73EDFE4F1}">
      <dgm:prSet/>
      <dgm:spPr/>
      <dgm:t>
        <a:bodyPr/>
        <a:lstStyle/>
        <a:p>
          <a:endParaRPr lang="en-US"/>
        </a:p>
      </dgm:t>
    </dgm:pt>
    <dgm:pt modelId="{8CBB4D05-0227-493C-ABDD-CBC32D61ADC5}" type="sibTrans" cxnId="{BDB9C802-D57A-442B-92B6-E2B73EDFE4F1}">
      <dgm:prSet/>
      <dgm:spPr/>
      <dgm:t>
        <a:bodyPr/>
        <a:lstStyle/>
        <a:p>
          <a:endParaRPr lang="en-US"/>
        </a:p>
      </dgm:t>
    </dgm:pt>
    <dgm:pt modelId="{A1235D64-1D64-4F99-866E-56AB66D8D186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Completed all staff training on Climate Change Awareness</a:t>
          </a:r>
        </a:p>
      </dgm:t>
    </dgm:pt>
    <dgm:pt modelId="{4FC0ABE9-D38A-4758-8CCC-3C3B6FCD0B9D}" type="parTrans" cxnId="{D86EE143-6BFB-4643-AA4D-C9BB93B6E705}">
      <dgm:prSet/>
      <dgm:spPr/>
      <dgm:t>
        <a:bodyPr/>
        <a:lstStyle/>
        <a:p>
          <a:endParaRPr lang="en-US"/>
        </a:p>
      </dgm:t>
    </dgm:pt>
    <dgm:pt modelId="{D9119EF8-68F0-4708-AA0E-AF3433528898}" type="sibTrans" cxnId="{D86EE143-6BFB-4643-AA4D-C9BB93B6E705}">
      <dgm:prSet/>
      <dgm:spPr/>
      <dgm:t>
        <a:bodyPr/>
        <a:lstStyle/>
        <a:p>
          <a:endParaRPr lang="en-US"/>
        </a:p>
      </dgm:t>
    </dgm:pt>
    <dgm:pt modelId="{049931D0-E7E8-47D3-8FFC-171B6174F75A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700"/>
            <a:t>Secured funding approval for five city projects through the Broward County Transportation Surtax program</a:t>
          </a:r>
        </a:p>
      </dgm:t>
    </dgm:pt>
    <dgm:pt modelId="{A294E0B4-CBA0-4DF3-BED3-F78632FA0D05}" type="parTrans" cxnId="{4DC9F557-92F5-4C22-86EC-B02FDB936501}">
      <dgm:prSet/>
      <dgm:spPr/>
      <dgm:t>
        <a:bodyPr/>
        <a:lstStyle/>
        <a:p>
          <a:endParaRPr lang="en-US"/>
        </a:p>
      </dgm:t>
    </dgm:pt>
    <dgm:pt modelId="{C17351DF-F772-46F3-B341-7AB25BBB38EF}" type="sibTrans" cxnId="{4DC9F557-92F5-4C22-86EC-B02FDB936501}">
      <dgm:prSet/>
      <dgm:spPr/>
      <dgm:t>
        <a:bodyPr/>
        <a:lstStyle/>
        <a:p>
          <a:endParaRPr lang="en-US"/>
        </a:p>
      </dgm:t>
    </dgm:pt>
    <dgm:pt modelId="{3DB84974-31FD-4A3D-AC4D-2C0F16829B15}" type="pres">
      <dgm:prSet presAssocID="{B55287A2-8D9C-45CC-B0BC-812D8DF3141A}" presName="linear" presStyleCnt="0">
        <dgm:presLayoutVars>
          <dgm:animLvl val="lvl"/>
          <dgm:resizeHandles val="exact"/>
        </dgm:presLayoutVars>
      </dgm:prSet>
      <dgm:spPr/>
    </dgm:pt>
    <dgm:pt modelId="{68B461E7-36C2-4204-8285-C20FFE32878F}" type="pres">
      <dgm:prSet presAssocID="{A194201E-3312-4EC1-8724-D370B5BB129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B47DA72-9580-4CCF-BCBA-CC2DEFD8FFCF}" type="pres">
      <dgm:prSet presAssocID="{A194201E-3312-4EC1-8724-D370B5BB129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DB9C802-D57A-442B-92B6-E2B73EDFE4F1}" srcId="{A194201E-3312-4EC1-8724-D370B5BB1298}" destId="{F7887E3A-0C66-41C6-99DD-84D8B7244323}" srcOrd="13" destOrd="0" parTransId="{9EC03613-9BE8-4576-A60E-DFD55A8D19D1}" sibTransId="{8CBB4D05-0227-493C-ABDD-CBC32D61ADC5}"/>
    <dgm:cxn modelId="{8F03B912-ADCC-4F91-94A3-5AF4D0A2C51E}" type="presOf" srcId="{A1235D64-1D64-4F99-866E-56AB66D8D186}" destId="{7B47DA72-9580-4CCF-BCBA-CC2DEFD8FFCF}" srcOrd="0" destOrd="14" presId="urn:microsoft.com/office/officeart/2005/8/layout/vList2"/>
    <dgm:cxn modelId="{57727B16-639B-4F21-AC73-BFCE4901CDF2}" type="presOf" srcId="{F7887E3A-0C66-41C6-99DD-84D8B7244323}" destId="{7B47DA72-9580-4CCF-BCBA-CC2DEFD8FFCF}" srcOrd="0" destOrd="13" presId="urn:microsoft.com/office/officeart/2005/8/layout/vList2"/>
    <dgm:cxn modelId="{0AB87D1F-7292-470A-B870-1A58E8EB0A4C}" srcId="{A194201E-3312-4EC1-8724-D370B5BB1298}" destId="{F361EB65-FEC9-442D-B0B7-3ACFB763784E}" srcOrd="12" destOrd="0" parTransId="{5E0CB2FD-CEFD-4929-87DE-0910ACBDD5EB}" sibTransId="{C5DD0553-5E00-4EAC-93D7-602C97DE4ACD}"/>
    <dgm:cxn modelId="{A786EB25-5E63-4F99-8225-7A73DF84C8FA}" type="presOf" srcId="{049931D0-E7E8-47D3-8FFC-171B6174F75A}" destId="{7B47DA72-9580-4CCF-BCBA-CC2DEFD8FFCF}" srcOrd="0" destOrd="15" presId="urn:microsoft.com/office/officeart/2005/8/layout/vList2"/>
    <dgm:cxn modelId="{4D237731-6F75-4880-844C-CF6EAFC413E5}" srcId="{A194201E-3312-4EC1-8724-D370B5BB1298}" destId="{6B7569C9-CBD3-4C4D-8FC1-8D6A609E24C2}" srcOrd="6" destOrd="0" parTransId="{A4DD019E-33AD-49B6-8C15-BCDEEAEA248D}" sibTransId="{8EBE82F4-87EB-4142-B7A3-D400A112140F}"/>
    <dgm:cxn modelId="{3AA9EC37-FDDD-4B08-8506-223C70754D8A}" type="presOf" srcId="{B55287A2-8D9C-45CC-B0BC-812D8DF3141A}" destId="{3DB84974-31FD-4A3D-AC4D-2C0F16829B15}" srcOrd="0" destOrd="0" presId="urn:microsoft.com/office/officeart/2005/8/layout/vList2"/>
    <dgm:cxn modelId="{E06DDF3A-C265-4F7B-B54C-87D4C9C71F14}" srcId="{A194201E-3312-4EC1-8724-D370B5BB1298}" destId="{42146F05-216E-4EDF-9995-86A082264DD6}" srcOrd="3" destOrd="0" parTransId="{5D9397AF-2B39-4483-A16B-E8AACF561A28}" sibTransId="{D63C910D-B5D1-4664-8076-EF86D50BF03F}"/>
    <dgm:cxn modelId="{9FB1475F-365F-481D-92D2-49112649DA89}" srcId="{A194201E-3312-4EC1-8724-D370B5BB1298}" destId="{7D66CBBE-D4CC-4E50-825F-065B913DE033}" srcOrd="5" destOrd="0" parTransId="{87208012-B079-4CF7-AE29-8E1335987219}" sibTransId="{15DE8CAD-303B-4581-BBE8-71395ED68A01}"/>
    <dgm:cxn modelId="{6AF33E61-3731-4DBD-84C8-537DD18D3C82}" srcId="{A194201E-3312-4EC1-8724-D370B5BB1298}" destId="{103078A3-D546-4212-984B-E9BABA3F32FF}" srcOrd="10" destOrd="0" parTransId="{3D87BF41-5E84-4BB9-B918-DE0E8329CAA1}" sibTransId="{E2D1DF24-0122-4196-9052-BBC78E950783}"/>
    <dgm:cxn modelId="{09989861-0796-4FBB-89F7-7D58D3E45DBE}" type="presOf" srcId="{7D66CBBE-D4CC-4E50-825F-065B913DE033}" destId="{7B47DA72-9580-4CCF-BCBA-CC2DEFD8FFCF}" srcOrd="0" destOrd="5" presId="urn:microsoft.com/office/officeart/2005/8/layout/vList2"/>
    <dgm:cxn modelId="{EFC70B62-E2C2-4EBC-A5B8-D3DDB289B093}" type="presOf" srcId="{36E435A7-E5A4-4C11-9B63-4139B4EE532C}" destId="{7B47DA72-9580-4CCF-BCBA-CC2DEFD8FFCF}" srcOrd="0" destOrd="8" presId="urn:microsoft.com/office/officeart/2005/8/layout/vList2"/>
    <dgm:cxn modelId="{7BF65C43-00F1-4D45-8261-8C44BEDEA621}" srcId="{A194201E-3312-4EC1-8724-D370B5BB1298}" destId="{A77869E9-C8F2-4608-8042-82D793602290}" srcOrd="2" destOrd="0" parTransId="{33996627-B08E-4355-80EE-E32D7D9118C3}" sibTransId="{5702D01B-590E-45FE-A8FF-BFCEA7375BDB}"/>
    <dgm:cxn modelId="{D86EE143-6BFB-4643-AA4D-C9BB93B6E705}" srcId="{A194201E-3312-4EC1-8724-D370B5BB1298}" destId="{A1235D64-1D64-4F99-866E-56AB66D8D186}" srcOrd="14" destOrd="0" parTransId="{4FC0ABE9-D38A-4758-8CCC-3C3B6FCD0B9D}" sibTransId="{D9119EF8-68F0-4708-AA0E-AF3433528898}"/>
    <dgm:cxn modelId="{7B84AE64-717D-4FBD-B769-E8611FB5D172}" type="presOf" srcId="{445D7324-A66C-4E28-B583-B5F7F4542922}" destId="{7B47DA72-9580-4CCF-BCBA-CC2DEFD8FFCF}" srcOrd="0" destOrd="0" presId="urn:microsoft.com/office/officeart/2005/8/layout/vList2"/>
    <dgm:cxn modelId="{B407774C-8E9D-44EA-9181-86ECE521FFFC}" type="presOf" srcId="{59A4B2A8-1F62-4775-A43E-7628A68D1562}" destId="{7B47DA72-9580-4CCF-BCBA-CC2DEFD8FFCF}" srcOrd="0" destOrd="9" presId="urn:microsoft.com/office/officeart/2005/8/layout/vList2"/>
    <dgm:cxn modelId="{59D0BC4E-5801-4AA0-9EE9-5FA3D2C87921}" type="presOf" srcId="{AE757DFA-86CC-4B31-AB0D-4B20EEF9BC51}" destId="{7B47DA72-9580-4CCF-BCBA-CC2DEFD8FFCF}" srcOrd="0" destOrd="7" presId="urn:microsoft.com/office/officeart/2005/8/layout/vList2"/>
    <dgm:cxn modelId="{736AB86F-141C-47E4-8789-274CF5458603}" srcId="{A194201E-3312-4EC1-8724-D370B5BB1298}" destId="{445D7324-A66C-4E28-B583-B5F7F4542922}" srcOrd="0" destOrd="0" parTransId="{B10256D6-00D4-4026-9F93-725A4A910B13}" sibTransId="{09D5CE8D-9C28-4301-808D-0F36D5D53BE7}"/>
    <dgm:cxn modelId="{E5C78F57-C7B0-45CF-B918-01AD71D8C35B}" type="presOf" srcId="{15FC24C9-077F-428A-9140-5B57175D74CA}" destId="{7B47DA72-9580-4CCF-BCBA-CC2DEFD8FFCF}" srcOrd="0" destOrd="1" presId="urn:microsoft.com/office/officeart/2005/8/layout/vList2"/>
    <dgm:cxn modelId="{4DC9F557-92F5-4C22-86EC-B02FDB936501}" srcId="{A194201E-3312-4EC1-8724-D370B5BB1298}" destId="{049931D0-E7E8-47D3-8FFC-171B6174F75A}" srcOrd="15" destOrd="0" parTransId="{A294E0B4-CBA0-4DF3-BED3-F78632FA0D05}" sibTransId="{C17351DF-F772-46F3-B341-7AB25BBB38EF}"/>
    <dgm:cxn modelId="{E297535A-6C53-4922-AC50-538FC40F7A58}" type="presOf" srcId="{A194201E-3312-4EC1-8724-D370B5BB1298}" destId="{68B461E7-36C2-4204-8285-C20FFE32878F}" srcOrd="0" destOrd="0" presId="urn:microsoft.com/office/officeart/2005/8/layout/vList2"/>
    <dgm:cxn modelId="{000AAA96-36E5-4070-A39D-CB6F49DB6040}" type="presOf" srcId="{A77869E9-C8F2-4608-8042-82D793602290}" destId="{7B47DA72-9580-4CCF-BCBA-CC2DEFD8FFCF}" srcOrd="0" destOrd="2" presId="urn:microsoft.com/office/officeart/2005/8/layout/vList2"/>
    <dgm:cxn modelId="{D11A4199-9BA8-4BA6-8A45-51062F9F49E1}" type="presOf" srcId="{F361EB65-FEC9-442D-B0B7-3ACFB763784E}" destId="{7B47DA72-9580-4CCF-BCBA-CC2DEFD8FFCF}" srcOrd="0" destOrd="12" presId="urn:microsoft.com/office/officeart/2005/8/layout/vList2"/>
    <dgm:cxn modelId="{A6925FA5-9238-443E-B63F-B0ABC5872BF8}" srcId="{A194201E-3312-4EC1-8724-D370B5BB1298}" destId="{59A4B2A8-1F62-4775-A43E-7628A68D1562}" srcOrd="9" destOrd="0" parTransId="{FB771DF6-B4B1-4D3B-9DE8-F4333D101B5A}" sibTransId="{41953538-50EC-46F5-8283-12E7160B5FF7}"/>
    <dgm:cxn modelId="{836394A9-D8BC-42FE-BEA0-523BC2164A5B}" srcId="{A194201E-3312-4EC1-8724-D370B5BB1298}" destId="{36E435A7-E5A4-4C11-9B63-4139B4EE532C}" srcOrd="8" destOrd="0" parTransId="{7AE8C822-11D3-4BE5-9691-6C03EC570ACB}" sibTransId="{4C06E117-9028-4E47-8CE4-793D893425F1}"/>
    <dgm:cxn modelId="{4E78C1AA-79ED-47CB-9C07-A5463967DB4D}" srcId="{A194201E-3312-4EC1-8724-D370B5BB1298}" destId="{811A75A1-65D9-4CEA-8850-114D8494DDD1}" srcOrd="11" destOrd="0" parTransId="{656EAF22-83A0-4E6F-99E3-7A6455E095A3}" sibTransId="{673CF5CD-958B-4239-B85F-26684E767319}"/>
    <dgm:cxn modelId="{7C8575B5-F4B6-4C69-941F-3CE42D361BEC}" type="presOf" srcId="{42146F05-216E-4EDF-9995-86A082264DD6}" destId="{7B47DA72-9580-4CCF-BCBA-CC2DEFD8FFCF}" srcOrd="0" destOrd="3" presId="urn:microsoft.com/office/officeart/2005/8/layout/vList2"/>
    <dgm:cxn modelId="{F46C87BB-D4DC-4292-B75B-EAC86E694C49}" type="presOf" srcId="{20473C5C-586C-4CA3-A512-F08E8DCCC775}" destId="{7B47DA72-9580-4CCF-BCBA-CC2DEFD8FFCF}" srcOrd="0" destOrd="4" presId="urn:microsoft.com/office/officeart/2005/8/layout/vList2"/>
    <dgm:cxn modelId="{D51989C1-E655-449F-A656-30C7827E1485}" srcId="{A194201E-3312-4EC1-8724-D370B5BB1298}" destId="{15FC24C9-077F-428A-9140-5B57175D74CA}" srcOrd="1" destOrd="0" parTransId="{49159024-5BB5-4722-848E-4F25532D8414}" sibTransId="{C71F5A5B-9517-4934-B910-28D65512DEC4}"/>
    <dgm:cxn modelId="{4214BFC8-D98C-45C1-ADC7-2C480957F9C3}" type="presOf" srcId="{6B7569C9-CBD3-4C4D-8FC1-8D6A609E24C2}" destId="{7B47DA72-9580-4CCF-BCBA-CC2DEFD8FFCF}" srcOrd="0" destOrd="6" presId="urn:microsoft.com/office/officeart/2005/8/layout/vList2"/>
    <dgm:cxn modelId="{BBE6ECCC-33B8-4EC0-B733-DEB1F4AEC513}" srcId="{A194201E-3312-4EC1-8724-D370B5BB1298}" destId="{AE757DFA-86CC-4B31-AB0D-4B20EEF9BC51}" srcOrd="7" destOrd="0" parTransId="{20CA378B-C2FF-427A-8192-4BC1244E0F6E}" sibTransId="{F8012988-28B5-444F-BA20-3D5F623D0786}"/>
    <dgm:cxn modelId="{52BB8FE9-B708-445A-A9C1-F0BFCD35823B}" type="presOf" srcId="{103078A3-D546-4212-984B-E9BABA3F32FF}" destId="{7B47DA72-9580-4CCF-BCBA-CC2DEFD8FFCF}" srcOrd="0" destOrd="10" presId="urn:microsoft.com/office/officeart/2005/8/layout/vList2"/>
    <dgm:cxn modelId="{8779ACEA-9BF2-4C91-9079-EEE1EE7F4F16}" srcId="{B55287A2-8D9C-45CC-B0BC-812D8DF3141A}" destId="{A194201E-3312-4EC1-8724-D370B5BB1298}" srcOrd="0" destOrd="0" parTransId="{9931CBEB-7C35-4317-A61C-9184AE27DE49}" sibTransId="{E4484606-01C3-4FC7-BD6F-0EA9E5A4E9B7}"/>
    <dgm:cxn modelId="{79666EEF-222C-4BD1-963F-C872C83A91C8}" type="presOf" srcId="{811A75A1-65D9-4CEA-8850-114D8494DDD1}" destId="{7B47DA72-9580-4CCF-BCBA-CC2DEFD8FFCF}" srcOrd="0" destOrd="11" presId="urn:microsoft.com/office/officeart/2005/8/layout/vList2"/>
    <dgm:cxn modelId="{675412F3-768F-424C-A109-6C7D5F40DE0E}" srcId="{A194201E-3312-4EC1-8724-D370B5BB1298}" destId="{20473C5C-586C-4CA3-A512-F08E8DCCC775}" srcOrd="4" destOrd="0" parTransId="{F0A26213-D4BF-4D8E-8DFE-351BB1FE39AD}" sibTransId="{D6019519-1D03-4C47-8BF0-99163A8A8052}"/>
    <dgm:cxn modelId="{553A85E4-61FE-4D4D-828B-3396A7EA4CDD}" type="presParOf" srcId="{3DB84974-31FD-4A3D-AC4D-2C0F16829B15}" destId="{68B461E7-36C2-4204-8285-C20FFE32878F}" srcOrd="0" destOrd="0" presId="urn:microsoft.com/office/officeart/2005/8/layout/vList2"/>
    <dgm:cxn modelId="{3A06F29A-A0B4-454F-8713-47B695A505E7}" type="presParOf" srcId="{3DB84974-31FD-4A3D-AC4D-2C0F16829B15}" destId="{7B47DA72-9580-4CCF-BCBA-CC2DEFD8FFC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F0DC384-F741-4FDE-AC9F-504D898FF28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808F93-2341-4E63-884F-24CE9E043290}">
      <dgm:prSet phldrT="[Text]"/>
      <dgm:spPr>
        <a:solidFill>
          <a:srgbClr val="54C4C4"/>
        </a:solidFill>
        <a:ln>
          <a:solidFill>
            <a:srgbClr val="54C4C4"/>
          </a:solidFill>
        </a:ln>
      </dgm:spPr>
      <dgm:t>
        <a:bodyPr/>
        <a:lstStyle/>
        <a:p>
          <a:r>
            <a:rPr lang="en-US" b="1"/>
            <a:t>Summary of Strengths</a:t>
          </a:r>
          <a:endParaRPr lang="en-US"/>
        </a:p>
      </dgm:t>
    </dgm:pt>
    <dgm:pt modelId="{31E0C499-5EA9-4EEC-90BF-6936376CEC71}" type="parTrans" cxnId="{39C74CA3-4F36-42F5-9A6B-39BC1CB49201}">
      <dgm:prSet/>
      <dgm:spPr/>
      <dgm:t>
        <a:bodyPr/>
        <a:lstStyle/>
        <a:p>
          <a:endParaRPr lang="en-US"/>
        </a:p>
      </dgm:t>
    </dgm:pt>
    <dgm:pt modelId="{A484E817-1C7A-45B6-8A2E-CD73A37112EC}" type="sibTrans" cxnId="{39C74CA3-4F36-42F5-9A6B-39BC1CB49201}">
      <dgm:prSet/>
      <dgm:spPr/>
      <dgm:t>
        <a:bodyPr/>
        <a:lstStyle/>
        <a:p>
          <a:endParaRPr lang="en-US"/>
        </a:p>
      </dgm:t>
    </dgm:pt>
    <dgm:pt modelId="{0B955D9E-1036-4B8D-A568-996C556033F3}">
      <dgm:prSet/>
      <dgm:spPr>
        <a:solidFill>
          <a:srgbClr val="54C4C4">
            <a:alpha val="10196"/>
          </a:srgbClr>
        </a:solidFill>
        <a:ln>
          <a:solidFill>
            <a:srgbClr val="54C4C4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Location</a:t>
          </a:r>
        </a:p>
      </dgm:t>
    </dgm:pt>
    <dgm:pt modelId="{FDFAC497-5F15-43A3-A944-E0F753D71EC8}" type="parTrans" cxnId="{946B0536-4970-4B05-9488-173818D388D3}">
      <dgm:prSet/>
      <dgm:spPr/>
      <dgm:t>
        <a:bodyPr/>
        <a:lstStyle/>
        <a:p>
          <a:endParaRPr lang="en-US"/>
        </a:p>
      </dgm:t>
    </dgm:pt>
    <dgm:pt modelId="{6CF4BE86-BDA8-408F-BDCA-E2DD3DAF3E59}" type="sibTrans" cxnId="{946B0536-4970-4B05-9488-173818D388D3}">
      <dgm:prSet/>
      <dgm:spPr/>
      <dgm:t>
        <a:bodyPr/>
        <a:lstStyle/>
        <a:p>
          <a:endParaRPr lang="en-US"/>
        </a:p>
      </dgm:t>
    </dgm:pt>
    <dgm:pt modelId="{661C797C-4202-443E-9055-35D62DA7BD7D}">
      <dgm:prSet/>
      <dgm:spPr>
        <a:solidFill>
          <a:srgbClr val="54C4C4">
            <a:alpha val="10196"/>
          </a:srgbClr>
        </a:solidFill>
        <a:ln>
          <a:solidFill>
            <a:srgbClr val="54C4C4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A value of inclusiveness</a:t>
          </a:r>
        </a:p>
      </dgm:t>
    </dgm:pt>
    <dgm:pt modelId="{874DC371-44BF-4008-AAA8-660903005603}" type="parTrans" cxnId="{AFEAECC3-C4DE-440D-AC5D-E4DE2EEA5DC2}">
      <dgm:prSet/>
      <dgm:spPr/>
      <dgm:t>
        <a:bodyPr/>
        <a:lstStyle/>
        <a:p>
          <a:endParaRPr lang="en-US"/>
        </a:p>
      </dgm:t>
    </dgm:pt>
    <dgm:pt modelId="{9CB23008-3FC4-42D1-AF14-C792BF80C69C}" type="sibTrans" cxnId="{AFEAECC3-C4DE-440D-AC5D-E4DE2EEA5DC2}">
      <dgm:prSet/>
      <dgm:spPr/>
      <dgm:t>
        <a:bodyPr/>
        <a:lstStyle/>
        <a:p>
          <a:endParaRPr lang="en-US"/>
        </a:p>
      </dgm:t>
    </dgm:pt>
    <dgm:pt modelId="{D62112B9-5AB7-4C63-8B17-68C5AA50BEAE}">
      <dgm:prSet/>
      <dgm:spPr>
        <a:solidFill>
          <a:srgbClr val="54C4C4">
            <a:alpha val="10196"/>
          </a:srgbClr>
        </a:solidFill>
        <a:ln>
          <a:solidFill>
            <a:srgbClr val="54C4C4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Committed volunteers</a:t>
          </a:r>
        </a:p>
      </dgm:t>
    </dgm:pt>
    <dgm:pt modelId="{75E256BB-7A79-49FE-A509-9F3CFA297F0E}" type="parTrans" cxnId="{9742370B-69EE-4A8A-910A-8415AF1B02DD}">
      <dgm:prSet/>
      <dgm:spPr/>
      <dgm:t>
        <a:bodyPr/>
        <a:lstStyle/>
        <a:p>
          <a:endParaRPr lang="en-US"/>
        </a:p>
      </dgm:t>
    </dgm:pt>
    <dgm:pt modelId="{B263E169-479F-4D58-936F-C14C7866F60E}" type="sibTrans" cxnId="{9742370B-69EE-4A8A-910A-8415AF1B02DD}">
      <dgm:prSet/>
      <dgm:spPr/>
      <dgm:t>
        <a:bodyPr/>
        <a:lstStyle/>
        <a:p>
          <a:endParaRPr lang="en-US"/>
        </a:p>
      </dgm:t>
    </dgm:pt>
    <dgm:pt modelId="{9C76574C-6139-41E3-885B-E21B625A7EC6}">
      <dgm:prSet/>
      <dgm:spPr>
        <a:solidFill>
          <a:srgbClr val="54C4C4">
            <a:alpha val="10196"/>
          </a:srgbClr>
        </a:solidFill>
        <a:ln>
          <a:solidFill>
            <a:srgbClr val="54C4C4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Parks and open space</a:t>
          </a:r>
        </a:p>
      </dgm:t>
    </dgm:pt>
    <dgm:pt modelId="{66AE5970-7676-4843-A4B8-41EEDC26B6CB}" type="parTrans" cxnId="{19877528-521B-444F-8F70-38C2CE117253}">
      <dgm:prSet/>
      <dgm:spPr/>
      <dgm:t>
        <a:bodyPr/>
        <a:lstStyle/>
        <a:p>
          <a:endParaRPr lang="en-US"/>
        </a:p>
      </dgm:t>
    </dgm:pt>
    <dgm:pt modelId="{D6BFD5B3-E4D4-49FF-9F47-9BF4DADEF569}" type="sibTrans" cxnId="{19877528-521B-444F-8F70-38C2CE117253}">
      <dgm:prSet/>
      <dgm:spPr/>
      <dgm:t>
        <a:bodyPr/>
        <a:lstStyle/>
        <a:p>
          <a:endParaRPr lang="en-US"/>
        </a:p>
      </dgm:t>
    </dgm:pt>
    <dgm:pt modelId="{ACCB177A-981D-477B-A2C2-6295A80B3C17}">
      <dgm:prSet/>
      <dgm:spPr>
        <a:solidFill>
          <a:srgbClr val="54C4C4">
            <a:alpha val="10196"/>
          </a:srgbClr>
        </a:solidFill>
        <a:ln>
          <a:solidFill>
            <a:srgbClr val="54C4C4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Leisure services programs and events</a:t>
          </a:r>
        </a:p>
      </dgm:t>
    </dgm:pt>
    <dgm:pt modelId="{0C558FC4-DB08-49F8-A52B-EF0E07624305}" type="parTrans" cxnId="{EF261706-E893-4542-B22D-61806340F76F}">
      <dgm:prSet/>
      <dgm:spPr/>
      <dgm:t>
        <a:bodyPr/>
        <a:lstStyle/>
        <a:p>
          <a:endParaRPr lang="en-US"/>
        </a:p>
      </dgm:t>
    </dgm:pt>
    <dgm:pt modelId="{79882B24-D877-4C27-B716-AF1166646F9E}" type="sibTrans" cxnId="{EF261706-E893-4542-B22D-61806340F76F}">
      <dgm:prSet/>
      <dgm:spPr/>
      <dgm:t>
        <a:bodyPr/>
        <a:lstStyle/>
        <a:p>
          <a:endParaRPr lang="en-US"/>
        </a:p>
      </dgm:t>
    </dgm:pt>
    <dgm:pt modelId="{8DB0B304-883D-4B8E-916E-3D1F7EC69D75}">
      <dgm:prSet/>
      <dgm:spPr>
        <a:solidFill>
          <a:srgbClr val="54C4C4">
            <a:alpha val="10196"/>
          </a:srgbClr>
        </a:solidFill>
        <a:ln>
          <a:solidFill>
            <a:srgbClr val="54C4C4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Accessibility of city staff</a:t>
          </a:r>
        </a:p>
      </dgm:t>
    </dgm:pt>
    <dgm:pt modelId="{806BE0FC-8400-40CE-BB19-3D4E3F5326B7}" type="parTrans" cxnId="{7609483A-6378-4613-BB5C-BF6BCB958586}">
      <dgm:prSet/>
      <dgm:spPr/>
      <dgm:t>
        <a:bodyPr/>
        <a:lstStyle/>
        <a:p>
          <a:endParaRPr lang="en-US"/>
        </a:p>
      </dgm:t>
    </dgm:pt>
    <dgm:pt modelId="{65A2D590-CCB1-49D4-A35C-B3B405470E01}" type="sibTrans" cxnId="{7609483A-6378-4613-BB5C-BF6BCB958586}">
      <dgm:prSet/>
      <dgm:spPr/>
      <dgm:t>
        <a:bodyPr/>
        <a:lstStyle/>
        <a:p>
          <a:endParaRPr lang="en-US"/>
        </a:p>
      </dgm:t>
    </dgm:pt>
    <dgm:pt modelId="{106D81F8-502B-4D4C-B900-7D94DA3BD2EB}">
      <dgm:prSet/>
      <dgm:spPr>
        <a:solidFill>
          <a:srgbClr val="54C4C4">
            <a:alpha val="10196"/>
          </a:srgbClr>
        </a:solidFill>
        <a:ln>
          <a:solidFill>
            <a:srgbClr val="54C4C4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Small-town feel</a:t>
          </a:r>
        </a:p>
      </dgm:t>
    </dgm:pt>
    <dgm:pt modelId="{0CF5E0DF-01A8-4364-A51A-C5A8BA719880}" type="parTrans" cxnId="{12715C51-F7BF-47DF-AF01-B870F915F915}">
      <dgm:prSet/>
      <dgm:spPr/>
      <dgm:t>
        <a:bodyPr/>
        <a:lstStyle/>
        <a:p>
          <a:endParaRPr lang="en-US"/>
        </a:p>
      </dgm:t>
    </dgm:pt>
    <dgm:pt modelId="{6B8DD326-0681-483C-897A-BE5E386E00F6}" type="sibTrans" cxnId="{12715C51-F7BF-47DF-AF01-B870F915F915}">
      <dgm:prSet/>
      <dgm:spPr/>
      <dgm:t>
        <a:bodyPr/>
        <a:lstStyle/>
        <a:p>
          <a:endParaRPr lang="en-US"/>
        </a:p>
      </dgm:t>
    </dgm:pt>
    <dgm:pt modelId="{12C828EF-2817-4E8C-ABEB-CC2EC57D8957}">
      <dgm:prSet/>
      <dgm:spPr>
        <a:solidFill>
          <a:srgbClr val="54C4C4">
            <a:alpha val="10196"/>
          </a:srgbClr>
        </a:solidFill>
        <a:ln>
          <a:solidFill>
            <a:srgbClr val="54C4C4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Professional city staff</a:t>
          </a:r>
        </a:p>
      </dgm:t>
    </dgm:pt>
    <dgm:pt modelId="{2BFBF1DE-7DA6-4C85-A6D3-1FE40C5D2D31}" type="parTrans" cxnId="{CC7A8290-33F3-48AD-AEC3-29AD930F9A63}">
      <dgm:prSet/>
      <dgm:spPr/>
      <dgm:t>
        <a:bodyPr/>
        <a:lstStyle/>
        <a:p>
          <a:endParaRPr lang="en-US"/>
        </a:p>
      </dgm:t>
    </dgm:pt>
    <dgm:pt modelId="{66D365F6-A45F-432F-808A-896693BF018E}" type="sibTrans" cxnId="{CC7A8290-33F3-48AD-AEC3-29AD930F9A63}">
      <dgm:prSet/>
      <dgm:spPr/>
      <dgm:t>
        <a:bodyPr/>
        <a:lstStyle/>
        <a:p>
          <a:endParaRPr lang="en-US"/>
        </a:p>
      </dgm:t>
    </dgm:pt>
    <dgm:pt modelId="{A3E57706-CA36-4953-A81A-A5A72B70F911}">
      <dgm:prSet/>
      <dgm:spPr>
        <a:ln>
          <a:solidFill>
            <a:srgbClr val="2C8855"/>
          </a:solidFill>
        </a:ln>
      </dgm:spPr>
      <dgm:t>
        <a:bodyPr/>
        <a:lstStyle/>
        <a:p>
          <a:r>
            <a:rPr lang="en-US" b="1"/>
            <a:t>Summary of Opportunities</a:t>
          </a:r>
        </a:p>
      </dgm:t>
    </dgm:pt>
    <dgm:pt modelId="{8E855A94-6FE2-48D7-AD12-3B8AEF178611}" type="parTrans" cxnId="{A7002FFC-0CA8-4B37-8BCC-5D440587B995}">
      <dgm:prSet/>
      <dgm:spPr/>
      <dgm:t>
        <a:bodyPr/>
        <a:lstStyle/>
        <a:p>
          <a:endParaRPr lang="en-US"/>
        </a:p>
      </dgm:t>
    </dgm:pt>
    <dgm:pt modelId="{54DE4863-D6F8-44A7-B0A3-8C92A046F27D}" type="sibTrans" cxnId="{A7002FFC-0CA8-4B37-8BCC-5D440587B995}">
      <dgm:prSet/>
      <dgm:spPr/>
      <dgm:t>
        <a:bodyPr/>
        <a:lstStyle/>
        <a:p>
          <a:endParaRPr lang="en-US"/>
        </a:p>
      </dgm:t>
    </dgm:pt>
    <dgm:pt modelId="{86958689-5FDB-4CE8-B265-8466BFF6786D}">
      <dgm:prSet/>
      <dgm:spPr>
        <a:solidFill>
          <a:srgbClr val="2C8855">
            <a:alpha val="10196"/>
          </a:srgbClr>
        </a:solidFill>
        <a:ln>
          <a:solidFill>
            <a:srgbClr val="2C8855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Upgrade sewer and water systems</a:t>
          </a:r>
        </a:p>
      </dgm:t>
    </dgm:pt>
    <dgm:pt modelId="{409E3549-BBBC-435E-A5C3-75F39CD0AEBD}" type="parTrans" cxnId="{FE4428F7-2A4E-456E-9F3C-B6FF7B898A0E}">
      <dgm:prSet/>
      <dgm:spPr/>
      <dgm:t>
        <a:bodyPr/>
        <a:lstStyle/>
        <a:p>
          <a:endParaRPr lang="en-US"/>
        </a:p>
      </dgm:t>
    </dgm:pt>
    <dgm:pt modelId="{5B567E06-4E59-4E46-8B0A-AFAF96D0A707}" type="sibTrans" cxnId="{FE4428F7-2A4E-456E-9F3C-B6FF7B898A0E}">
      <dgm:prSet/>
      <dgm:spPr/>
      <dgm:t>
        <a:bodyPr/>
        <a:lstStyle/>
        <a:p>
          <a:endParaRPr lang="en-US"/>
        </a:p>
      </dgm:t>
    </dgm:pt>
    <dgm:pt modelId="{1A56AF35-0DAA-4C47-ACDA-A16C2DA6ED08}">
      <dgm:prSet/>
      <dgm:spPr>
        <a:solidFill>
          <a:srgbClr val="2C8855">
            <a:alpha val="10196"/>
          </a:srgbClr>
        </a:solidFill>
        <a:ln>
          <a:solidFill>
            <a:srgbClr val="2C8855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Invest in pedestrian and bicycle infrastructure</a:t>
          </a:r>
        </a:p>
      </dgm:t>
    </dgm:pt>
    <dgm:pt modelId="{ADB73DEE-D9F2-4E62-A4F7-BCA3CA9F4983}" type="parTrans" cxnId="{D90613FE-CAC9-4B22-93F6-44C3A9898CEA}">
      <dgm:prSet/>
      <dgm:spPr/>
      <dgm:t>
        <a:bodyPr/>
        <a:lstStyle/>
        <a:p>
          <a:endParaRPr lang="en-US"/>
        </a:p>
      </dgm:t>
    </dgm:pt>
    <dgm:pt modelId="{8BF5D24B-9353-4BBF-9EC1-23E7361F2931}" type="sibTrans" cxnId="{D90613FE-CAC9-4B22-93F6-44C3A9898CEA}">
      <dgm:prSet/>
      <dgm:spPr/>
      <dgm:t>
        <a:bodyPr/>
        <a:lstStyle/>
        <a:p>
          <a:endParaRPr lang="en-US"/>
        </a:p>
      </dgm:t>
    </dgm:pt>
    <dgm:pt modelId="{B79A9002-5362-42F3-8AEF-93663BFA36D9}">
      <dgm:prSet/>
      <dgm:spPr>
        <a:solidFill>
          <a:srgbClr val="2C8855">
            <a:alpha val="10196"/>
          </a:srgbClr>
        </a:solidFill>
        <a:ln>
          <a:solidFill>
            <a:srgbClr val="2C8855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Diversify business types on Wilton Drive</a:t>
          </a:r>
        </a:p>
      </dgm:t>
    </dgm:pt>
    <dgm:pt modelId="{CCC82B1F-63FA-4E2A-BE90-EF8B63BA5713}" type="parTrans" cxnId="{087466B9-F5C9-46B4-B178-465015F2B5B2}">
      <dgm:prSet/>
      <dgm:spPr/>
      <dgm:t>
        <a:bodyPr/>
        <a:lstStyle/>
        <a:p>
          <a:endParaRPr lang="en-US"/>
        </a:p>
      </dgm:t>
    </dgm:pt>
    <dgm:pt modelId="{B035BE2B-1A04-4C4C-916A-D6617CB747EF}" type="sibTrans" cxnId="{087466B9-F5C9-46B4-B178-465015F2B5B2}">
      <dgm:prSet/>
      <dgm:spPr/>
      <dgm:t>
        <a:bodyPr/>
        <a:lstStyle/>
        <a:p>
          <a:endParaRPr lang="en-US"/>
        </a:p>
      </dgm:t>
    </dgm:pt>
    <dgm:pt modelId="{63014B79-CF9D-4117-9E25-DC28D1B9F101}">
      <dgm:prSet/>
      <dgm:spPr>
        <a:solidFill>
          <a:srgbClr val="2C8855">
            <a:alpha val="10196"/>
          </a:srgbClr>
        </a:solidFill>
        <a:ln>
          <a:solidFill>
            <a:srgbClr val="2C8855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Enhance the city’s climate resiliency</a:t>
          </a:r>
        </a:p>
      </dgm:t>
    </dgm:pt>
    <dgm:pt modelId="{E210B771-755A-4191-8B2C-31BC2141CEE9}" type="parTrans" cxnId="{7BE5C348-0342-4CF0-BD3D-6ABCB7AE57DF}">
      <dgm:prSet/>
      <dgm:spPr/>
      <dgm:t>
        <a:bodyPr/>
        <a:lstStyle/>
        <a:p>
          <a:endParaRPr lang="en-US"/>
        </a:p>
      </dgm:t>
    </dgm:pt>
    <dgm:pt modelId="{022775C1-819A-4E32-A2AE-4B345146A148}" type="sibTrans" cxnId="{7BE5C348-0342-4CF0-BD3D-6ABCB7AE57DF}">
      <dgm:prSet/>
      <dgm:spPr/>
      <dgm:t>
        <a:bodyPr/>
        <a:lstStyle/>
        <a:p>
          <a:endParaRPr lang="en-US"/>
        </a:p>
      </dgm:t>
    </dgm:pt>
    <dgm:pt modelId="{1890F7C7-0718-4BEB-9C7B-7EEF47BA0AA9}">
      <dgm:prSet/>
      <dgm:spPr>
        <a:solidFill>
          <a:srgbClr val="2C8855">
            <a:alpha val="10196"/>
          </a:srgbClr>
        </a:solidFill>
        <a:ln>
          <a:solidFill>
            <a:srgbClr val="2C8855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Enhance economic development along major corridors (Andrews Ave, Oakland Park Boulevard, 26</a:t>
          </a:r>
          <a:r>
            <a:rPr lang="en-US" baseline="30000"/>
            <a:t>th</a:t>
          </a:r>
          <a:r>
            <a:rPr lang="en-US"/>
            <a:t> Street)</a:t>
          </a:r>
        </a:p>
      </dgm:t>
    </dgm:pt>
    <dgm:pt modelId="{D50F80A2-A2E4-4782-9706-3ABF8EC2BD3B}" type="parTrans" cxnId="{9C45049D-C1BB-41CF-8447-69DF7A1E0D26}">
      <dgm:prSet/>
      <dgm:spPr/>
      <dgm:t>
        <a:bodyPr/>
        <a:lstStyle/>
        <a:p>
          <a:endParaRPr lang="en-US"/>
        </a:p>
      </dgm:t>
    </dgm:pt>
    <dgm:pt modelId="{37B43E17-2A2B-422B-9255-A6DA1177F54F}" type="sibTrans" cxnId="{9C45049D-C1BB-41CF-8447-69DF7A1E0D26}">
      <dgm:prSet/>
      <dgm:spPr/>
      <dgm:t>
        <a:bodyPr/>
        <a:lstStyle/>
        <a:p>
          <a:endParaRPr lang="en-US"/>
        </a:p>
      </dgm:t>
    </dgm:pt>
    <dgm:pt modelId="{A8F9E9B7-F9FF-43C6-9F1F-584F80268DDC}">
      <dgm:prSet/>
      <dgm:spPr>
        <a:solidFill>
          <a:srgbClr val="2C8855">
            <a:alpha val="10196"/>
          </a:srgbClr>
        </a:solidFill>
        <a:ln>
          <a:solidFill>
            <a:srgbClr val="2C8855">
              <a:alpha val="90000"/>
            </a:srgbClr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Increase affordable housing</a:t>
          </a:r>
        </a:p>
      </dgm:t>
    </dgm:pt>
    <dgm:pt modelId="{17324220-1977-4BCA-9E86-43CB45EFD65C}" type="parTrans" cxnId="{A79337CF-AEFE-43E4-A61F-43A659723EBC}">
      <dgm:prSet/>
      <dgm:spPr/>
      <dgm:t>
        <a:bodyPr/>
        <a:lstStyle/>
        <a:p>
          <a:endParaRPr lang="en-US"/>
        </a:p>
      </dgm:t>
    </dgm:pt>
    <dgm:pt modelId="{F30D9ACA-5026-4E1D-80E8-CD27A0062A8E}" type="sibTrans" cxnId="{A79337CF-AEFE-43E4-A61F-43A659723EBC}">
      <dgm:prSet/>
      <dgm:spPr/>
      <dgm:t>
        <a:bodyPr/>
        <a:lstStyle/>
        <a:p>
          <a:endParaRPr lang="en-US"/>
        </a:p>
      </dgm:t>
    </dgm:pt>
    <dgm:pt modelId="{C58BA2FF-2D8F-45C4-B568-90D8FA4C9418}" type="pres">
      <dgm:prSet presAssocID="{EF0DC384-F741-4FDE-AC9F-504D898FF285}" presName="Name0" presStyleCnt="0">
        <dgm:presLayoutVars>
          <dgm:dir/>
          <dgm:animLvl val="lvl"/>
          <dgm:resizeHandles val="exact"/>
        </dgm:presLayoutVars>
      </dgm:prSet>
      <dgm:spPr/>
    </dgm:pt>
    <dgm:pt modelId="{5DAC81A6-2DEE-4067-B340-07EC3B77B2D0}" type="pres">
      <dgm:prSet presAssocID="{4A808F93-2341-4E63-884F-24CE9E043290}" presName="composite" presStyleCnt="0"/>
      <dgm:spPr/>
    </dgm:pt>
    <dgm:pt modelId="{B2FF29F8-41F1-4FBD-B7BF-D3EB694D3B15}" type="pres">
      <dgm:prSet presAssocID="{4A808F93-2341-4E63-884F-24CE9E04329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DB04676-E508-4EE5-9734-98AC313DE029}" type="pres">
      <dgm:prSet presAssocID="{4A808F93-2341-4E63-884F-24CE9E043290}" presName="desTx" presStyleLbl="alignAccFollowNode1" presStyleIdx="0" presStyleCnt="2">
        <dgm:presLayoutVars>
          <dgm:bulletEnabled val="1"/>
        </dgm:presLayoutVars>
      </dgm:prSet>
      <dgm:spPr/>
    </dgm:pt>
    <dgm:pt modelId="{A77B479E-6AD3-4839-BAF5-10FE8D3E9155}" type="pres">
      <dgm:prSet presAssocID="{A484E817-1C7A-45B6-8A2E-CD73A37112EC}" presName="space" presStyleCnt="0"/>
      <dgm:spPr/>
    </dgm:pt>
    <dgm:pt modelId="{DB11DD16-7E7B-428B-BC1B-F3159B32932F}" type="pres">
      <dgm:prSet presAssocID="{A3E57706-CA36-4953-A81A-A5A72B70F911}" presName="composite" presStyleCnt="0"/>
      <dgm:spPr/>
    </dgm:pt>
    <dgm:pt modelId="{E8A13F0B-03AD-4E33-B9B1-731B7E262006}" type="pres">
      <dgm:prSet presAssocID="{A3E57706-CA36-4953-A81A-A5A72B70F91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8743245C-CFF7-4A42-B17F-54A94F5BB0E2}" type="pres">
      <dgm:prSet presAssocID="{A3E57706-CA36-4953-A81A-A5A72B70F91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F261706-E893-4542-B22D-61806340F76F}" srcId="{4A808F93-2341-4E63-884F-24CE9E043290}" destId="{ACCB177A-981D-477B-A2C2-6295A80B3C17}" srcOrd="4" destOrd="0" parTransId="{0C558FC4-DB08-49F8-A52B-EF0E07624305}" sibTransId="{79882B24-D877-4C27-B716-AF1166646F9E}"/>
    <dgm:cxn modelId="{9742370B-69EE-4A8A-910A-8415AF1B02DD}" srcId="{4A808F93-2341-4E63-884F-24CE9E043290}" destId="{D62112B9-5AB7-4C63-8B17-68C5AA50BEAE}" srcOrd="2" destOrd="0" parTransId="{75E256BB-7A79-49FE-A509-9F3CFA297F0E}" sibTransId="{B263E169-479F-4D58-936F-C14C7866F60E}"/>
    <dgm:cxn modelId="{7DE3681B-7593-49A9-951E-B8A143DB9022}" type="presOf" srcId="{9C76574C-6139-41E3-885B-E21B625A7EC6}" destId="{8DB04676-E508-4EE5-9734-98AC313DE029}" srcOrd="0" destOrd="3" presId="urn:microsoft.com/office/officeart/2005/8/layout/hList1"/>
    <dgm:cxn modelId="{1689E01B-455F-477A-9094-B327F82C3C24}" type="presOf" srcId="{661C797C-4202-443E-9055-35D62DA7BD7D}" destId="{8DB04676-E508-4EE5-9734-98AC313DE029}" srcOrd="0" destOrd="1" presId="urn:microsoft.com/office/officeart/2005/8/layout/hList1"/>
    <dgm:cxn modelId="{19877528-521B-444F-8F70-38C2CE117253}" srcId="{4A808F93-2341-4E63-884F-24CE9E043290}" destId="{9C76574C-6139-41E3-885B-E21B625A7EC6}" srcOrd="3" destOrd="0" parTransId="{66AE5970-7676-4843-A4B8-41EEDC26B6CB}" sibTransId="{D6BFD5B3-E4D4-49FF-9F47-9BF4DADEF569}"/>
    <dgm:cxn modelId="{C03A7B30-D78F-4783-BBB9-D6058E900525}" type="presOf" srcId="{B79A9002-5362-42F3-8AEF-93663BFA36D9}" destId="{8743245C-CFF7-4A42-B17F-54A94F5BB0E2}" srcOrd="0" destOrd="2" presId="urn:microsoft.com/office/officeart/2005/8/layout/hList1"/>
    <dgm:cxn modelId="{D7A49B31-2AF4-4002-9A1C-A7A3F6D1B8CE}" type="presOf" srcId="{1A56AF35-0DAA-4C47-ACDA-A16C2DA6ED08}" destId="{8743245C-CFF7-4A42-B17F-54A94F5BB0E2}" srcOrd="0" destOrd="1" presId="urn:microsoft.com/office/officeart/2005/8/layout/hList1"/>
    <dgm:cxn modelId="{946B0536-4970-4B05-9488-173818D388D3}" srcId="{4A808F93-2341-4E63-884F-24CE9E043290}" destId="{0B955D9E-1036-4B8D-A568-996C556033F3}" srcOrd="0" destOrd="0" parTransId="{FDFAC497-5F15-43A3-A944-E0F753D71EC8}" sibTransId="{6CF4BE86-BDA8-408F-BDCA-E2DD3DAF3E59}"/>
    <dgm:cxn modelId="{7609483A-6378-4613-BB5C-BF6BCB958586}" srcId="{4A808F93-2341-4E63-884F-24CE9E043290}" destId="{8DB0B304-883D-4B8E-916E-3D1F7EC69D75}" srcOrd="5" destOrd="0" parTransId="{806BE0FC-8400-40CE-BB19-3D4E3F5326B7}" sibTransId="{65A2D590-CCB1-49D4-A35C-B3B405470E01}"/>
    <dgm:cxn modelId="{87EAE561-EEEE-431E-B0F4-EACC1C387F07}" type="presOf" srcId="{106D81F8-502B-4D4C-B900-7D94DA3BD2EB}" destId="{8DB04676-E508-4EE5-9734-98AC313DE029}" srcOrd="0" destOrd="6" presId="urn:microsoft.com/office/officeart/2005/8/layout/hList1"/>
    <dgm:cxn modelId="{7BE5C348-0342-4CF0-BD3D-6ABCB7AE57DF}" srcId="{A3E57706-CA36-4953-A81A-A5A72B70F911}" destId="{63014B79-CF9D-4117-9E25-DC28D1B9F101}" srcOrd="3" destOrd="0" parTransId="{E210B771-755A-4191-8B2C-31BC2141CEE9}" sibTransId="{022775C1-819A-4E32-A2AE-4B345146A148}"/>
    <dgm:cxn modelId="{398FCE69-CEEF-4C90-A48D-BCEB86523C1F}" type="presOf" srcId="{8DB0B304-883D-4B8E-916E-3D1F7EC69D75}" destId="{8DB04676-E508-4EE5-9734-98AC313DE029}" srcOrd="0" destOrd="5" presId="urn:microsoft.com/office/officeart/2005/8/layout/hList1"/>
    <dgm:cxn modelId="{12715C51-F7BF-47DF-AF01-B870F915F915}" srcId="{4A808F93-2341-4E63-884F-24CE9E043290}" destId="{106D81F8-502B-4D4C-B900-7D94DA3BD2EB}" srcOrd="6" destOrd="0" parTransId="{0CF5E0DF-01A8-4364-A51A-C5A8BA719880}" sibTransId="{6B8DD326-0681-483C-897A-BE5E386E00F6}"/>
    <dgm:cxn modelId="{C6F89555-8114-4F59-B019-79E43A5EBDE5}" type="presOf" srcId="{EF0DC384-F741-4FDE-AC9F-504D898FF285}" destId="{C58BA2FF-2D8F-45C4-B568-90D8FA4C9418}" srcOrd="0" destOrd="0" presId="urn:microsoft.com/office/officeart/2005/8/layout/hList1"/>
    <dgm:cxn modelId="{D6F8C757-CD19-43C1-8A67-81D19DB3DB69}" type="presOf" srcId="{1890F7C7-0718-4BEB-9C7B-7EEF47BA0AA9}" destId="{8743245C-CFF7-4A42-B17F-54A94F5BB0E2}" srcOrd="0" destOrd="4" presId="urn:microsoft.com/office/officeart/2005/8/layout/hList1"/>
    <dgm:cxn modelId="{520E9B82-47BE-4ED9-B572-B955C3C21CA7}" type="presOf" srcId="{ACCB177A-981D-477B-A2C2-6295A80B3C17}" destId="{8DB04676-E508-4EE5-9734-98AC313DE029}" srcOrd="0" destOrd="4" presId="urn:microsoft.com/office/officeart/2005/8/layout/hList1"/>
    <dgm:cxn modelId="{CC7A8290-33F3-48AD-AEC3-29AD930F9A63}" srcId="{4A808F93-2341-4E63-884F-24CE9E043290}" destId="{12C828EF-2817-4E8C-ABEB-CC2EC57D8957}" srcOrd="7" destOrd="0" parTransId="{2BFBF1DE-7DA6-4C85-A6D3-1FE40C5D2D31}" sibTransId="{66D365F6-A45F-432F-808A-896693BF018E}"/>
    <dgm:cxn modelId="{A8180E92-5EFE-4097-BFED-9AE6E3A9E4AE}" type="presOf" srcId="{12C828EF-2817-4E8C-ABEB-CC2EC57D8957}" destId="{8DB04676-E508-4EE5-9734-98AC313DE029}" srcOrd="0" destOrd="7" presId="urn:microsoft.com/office/officeart/2005/8/layout/hList1"/>
    <dgm:cxn modelId="{069B4195-EF3D-4C9D-8A83-43E6F5D9EB76}" type="presOf" srcId="{0B955D9E-1036-4B8D-A568-996C556033F3}" destId="{8DB04676-E508-4EE5-9734-98AC313DE029}" srcOrd="0" destOrd="0" presId="urn:microsoft.com/office/officeart/2005/8/layout/hList1"/>
    <dgm:cxn modelId="{BC85BB9A-031C-4E25-9510-7A729099B208}" type="presOf" srcId="{86958689-5FDB-4CE8-B265-8466BFF6786D}" destId="{8743245C-CFF7-4A42-B17F-54A94F5BB0E2}" srcOrd="0" destOrd="0" presId="urn:microsoft.com/office/officeart/2005/8/layout/hList1"/>
    <dgm:cxn modelId="{9C45049D-C1BB-41CF-8447-69DF7A1E0D26}" srcId="{A3E57706-CA36-4953-A81A-A5A72B70F911}" destId="{1890F7C7-0718-4BEB-9C7B-7EEF47BA0AA9}" srcOrd="4" destOrd="0" parTransId="{D50F80A2-A2E4-4782-9706-3ABF8EC2BD3B}" sibTransId="{37B43E17-2A2B-422B-9255-A6DA1177F54F}"/>
    <dgm:cxn modelId="{39C74CA3-4F36-42F5-9A6B-39BC1CB49201}" srcId="{EF0DC384-F741-4FDE-AC9F-504D898FF285}" destId="{4A808F93-2341-4E63-884F-24CE9E043290}" srcOrd="0" destOrd="0" parTransId="{31E0C499-5EA9-4EEC-90BF-6936376CEC71}" sibTransId="{A484E817-1C7A-45B6-8A2E-CD73A37112EC}"/>
    <dgm:cxn modelId="{4133DBB1-E247-433A-86DC-D04C6EFA042C}" type="presOf" srcId="{4A808F93-2341-4E63-884F-24CE9E043290}" destId="{B2FF29F8-41F1-4FBD-B7BF-D3EB694D3B15}" srcOrd="0" destOrd="0" presId="urn:microsoft.com/office/officeart/2005/8/layout/hList1"/>
    <dgm:cxn modelId="{77CD06B3-C645-4C27-9EAD-428EFE44A554}" type="presOf" srcId="{A3E57706-CA36-4953-A81A-A5A72B70F911}" destId="{E8A13F0B-03AD-4E33-B9B1-731B7E262006}" srcOrd="0" destOrd="0" presId="urn:microsoft.com/office/officeart/2005/8/layout/hList1"/>
    <dgm:cxn modelId="{087466B9-F5C9-46B4-B178-465015F2B5B2}" srcId="{A3E57706-CA36-4953-A81A-A5A72B70F911}" destId="{B79A9002-5362-42F3-8AEF-93663BFA36D9}" srcOrd="2" destOrd="0" parTransId="{CCC82B1F-63FA-4E2A-BE90-EF8B63BA5713}" sibTransId="{B035BE2B-1A04-4C4C-916A-D6617CB747EF}"/>
    <dgm:cxn modelId="{8DCB5BBC-8803-46D8-B695-6A06300466F4}" type="presOf" srcId="{63014B79-CF9D-4117-9E25-DC28D1B9F101}" destId="{8743245C-CFF7-4A42-B17F-54A94F5BB0E2}" srcOrd="0" destOrd="3" presId="urn:microsoft.com/office/officeart/2005/8/layout/hList1"/>
    <dgm:cxn modelId="{AFEAECC3-C4DE-440D-AC5D-E4DE2EEA5DC2}" srcId="{4A808F93-2341-4E63-884F-24CE9E043290}" destId="{661C797C-4202-443E-9055-35D62DA7BD7D}" srcOrd="1" destOrd="0" parTransId="{874DC371-44BF-4008-AAA8-660903005603}" sibTransId="{9CB23008-3FC4-42D1-AF14-C792BF80C69C}"/>
    <dgm:cxn modelId="{A79337CF-AEFE-43E4-A61F-43A659723EBC}" srcId="{A3E57706-CA36-4953-A81A-A5A72B70F911}" destId="{A8F9E9B7-F9FF-43C6-9F1F-584F80268DDC}" srcOrd="5" destOrd="0" parTransId="{17324220-1977-4BCA-9E86-43CB45EFD65C}" sibTransId="{F30D9ACA-5026-4E1D-80E8-CD27A0062A8E}"/>
    <dgm:cxn modelId="{8BA2CBEB-011C-49AE-8392-F24CC6D109BD}" type="presOf" srcId="{D62112B9-5AB7-4C63-8B17-68C5AA50BEAE}" destId="{8DB04676-E508-4EE5-9734-98AC313DE029}" srcOrd="0" destOrd="2" presId="urn:microsoft.com/office/officeart/2005/8/layout/hList1"/>
    <dgm:cxn modelId="{FE4428F7-2A4E-456E-9F3C-B6FF7B898A0E}" srcId="{A3E57706-CA36-4953-A81A-A5A72B70F911}" destId="{86958689-5FDB-4CE8-B265-8466BFF6786D}" srcOrd="0" destOrd="0" parTransId="{409E3549-BBBC-435E-A5C3-75F39CD0AEBD}" sibTransId="{5B567E06-4E59-4E46-8B0A-AFAF96D0A707}"/>
    <dgm:cxn modelId="{09A7C6FB-6FA2-40EF-8975-9CA3A269585E}" type="presOf" srcId="{A8F9E9B7-F9FF-43C6-9F1F-584F80268DDC}" destId="{8743245C-CFF7-4A42-B17F-54A94F5BB0E2}" srcOrd="0" destOrd="5" presId="urn:microsoft.com/office/officeart/2005/8/layout/hList1"/>
    <dgm:cxn modelId="{A7002FFC-0CA8-4B37-8BCC-5D440587B995}" srcId="{EF0DC384-F741-4FDE-AC9F-504D898FF285}" destId="{A3E57706-CA36-4953-A81A-A5A72B70F911}" srcOrd="1" destOrd="0" parTransId="{8E855A94-6FE2-48D7-AD12-3B8AEF178611}" sibTransId="{54DE4863-D6F8-44A7-B0A3-8C92A046F27D}"/>
    <dgm:cxn modelId="{D90613FE-CAC9-4B22-93F6-44C3A9898CEA}" srcId="{A3E57706-CA36-4953-A81A-A5A72B70F911}" destId="{1A56AF35-0DAA-4C47-ACDA-A16C2DA6ED08}" srcOrd="1" destOrd="0" parTransId="{ADB73DEE-D9F2-4E62-A4F7-BCA3CA9F4983}" sibTransId="{8BF5D24B-9353-4BBF-9EC1-23E7361F2931}"/>
    <dgm:cxn modelId="{0AAB50DF-29A2-4C21-8B86-BBB414AF3D01}" type="presParOf" srcId="{C58BA2FF-2D8F-45C4-B568-90D8FA4C9418}" destId="{5DAC81A6-2DEE-4067-B340-07EC3B77B2D0}" srcOrd="0" destOrd="0" presId="urn:microsoft.com/office/officeart/2005/8/layout/hList1"/>
    <dgm:cxn modelId="{6715470C-D2F9-4EB3-AB24-32EEFDB8EBC6}" type="presParOf" srcId="{5DAC81A6-2DEE-4067-B340-07EC3B77B2D0}" destId="{B2FF29F8-41F1-4FBD-B7BF-D3EB694D3B15}" srcOrd="0" destOrd="0" presId="urn:microsoft.com/office/officeart/2005/8/layout/hList1"/>
    <dgm:cxn modelId="{2DFB06AB-D623-4D73-90AC-395027DE2530}" type="presParOf" srcId="{5DAC81A6-2DEE-4067-B340-07EC3B77B2D0}" destId="{8DB04676-E508-4EE5-9734-98AC313DE029}" srcOrd="1" destOrd="0" presId="urn:microsoft.com/office/officeart/2005/8/layout/hList1"/>
    <dgm:cxn modelId="{951678BC-BC58-4541-AF39-DB0AEA2870B2}" type="presParOf" srcId="{C58BA2FF-2D8F-45C4-B568-90D8FA4C9418}" destId="{A77B479E-6AD3-4839-BAF5-10FE8D3E9155}" srcOrd="1" destOrd="0" presId="urn:microsoft.com/office/officeart/2005/8/layout/hList1"/>
    <dgm:cxn modelId="{3FA82B89-8780-4DD0-8F09-CC11E6B59278}" type="presParOf" srcId="{C58BA2FF-2D8F-45C4-B568-90D8FA4C9418}" destId="{DB11DD16-7E7B-428B-BC1B-F3159B32932F}" srcOrd="2" destOrd="0" presId="urn:microsoft.com/office/officeart/2005/8/layout/hList1"/>
    <dgm:cxn modelId="{243DADC4-692A-4A0D-913F-644B0FF22DC2}" type="presParOf" srcId="{DB11DD16-7E7B-428B-BC1B-F3159B32932F}" destId="{E8A13F0B-03AD-4E33-B9B1-731B7E262006}" srcOrd="0" destOrd="0" presId="urn:microsoft.com/office/officeart/2005/8/layout/hList1"/>
    <dgm:cxn modelId="{015DAA81-3C18-42CB-9D28-FFFE9F89066E}" type="presParOf" srcId="{DB11DD16-7E7B-428B-BC1B-F3159B32932F}" destId="{8743245C-CFF7-4A42-B17F-54A94F5BB0E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9409DC-073E-4F7D-8F0A-8C814A76AB2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D994DC-A1C5-4CFE-B92A-7C28B5C8B310}">
      <dgm:prSet/>
      <dgm:spPr/>
      <dgm:t>
        <a:bodyPr/>
        <a:lstStyle/>
        <a:p>
          <a:r>
            <a:rPr lang="en-US"/>
            <a:t>Honesty</a:t>
          </a:r>
        </a:p>
      </dgm:t>
    </dgm:pt>
    <dgm:pt modelId="{BBA21520-3244-433A-B2AF-9CDA79982C19}" type="parTrans" cxnId="{C9FDF9E3-1BE8-4AFF-A2C8-2F114BCD5F5F}">
      <dgm:prSet/>
      <dgm:spPr/>
      <dgm:t>
        <a:bodyPr/>
        <a:lstStyle/>
        <a:p>
          <a:endParaRPr lang="en-US"/>
        </a:p>
      </dgm:t>
    </dgm:pt>
    <dgm:pt modelId="{7073CFEF-DDCE-4BC4-83C9-09AFB2B810AF}" type="sibTrans" cxnId="{C9FDF9E3-1BE8-4AFF-A2C8-2F114BCD5F5F}">
      <dgm:prSet/>
      <dgm:spPr/>
      <dgm:t>
        <a:bodyPr/>
        <a:lstStyle/>
        <a:p>
          <a:endParaRPr lang="en-US"/>
        </a:p>
      </dgm:t>
    </dgm:pt>
    <dgm:pt modelId="{1D544A41-F3F1-4AA4-956E-B1C20CD03611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Integrity</a:t>
          </a:r>
        </a:p>
      </dgm:t>
    </dgm:pt>
    <dgm:pt modelId="{A1F9636A-A51B-48C1-BD18-4353BB03B251}" type="parTrans" cxnId="{6F02A722-CABC-4255-9F56-DCF5284BE220}">
      <dgm:prSet/>
      <dgm:spPr/>
      <dgm:t>
        <a:bodyPr/>
        <a:lstStyle/>
        <a:p>
          <a:endParaRPr lang="en-US"/>
        </a:p>
      </dgm:t>
    </dgm:pt>
    <dgm:pt modelId="{09C6B7EF-3C19-4ECA-A6E1-0F0466A44F9C}" type="sibTrans" cxnId="{6F02A722-CABC-4255-9F56-DCF5284BE220}">
      <dgm:prSet/>
      <dgm:spPr/>
      <dgm:t>
        <a:bodyPr/>
        <a:lstStyle/>
        <a:p>
          <a:endParaRPr lang="en-US"/>
        </a:p>
      </dgm:t>
    </dgm:pt>
    <dgm:pt modelId="{2F91F7F6-9040-4641-B413-A30240CBAF96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Respect</a:t>
          </a:r>
        </a:p>
      </dgm:t>
    </dgm:pt>
    <dgm:pt modelId="{A37FFFD9-3747-4CD8-9812-EB795B05AE50}" type="parTrans" cxnId="{39216E51-C0F4-4C2B-991D-C7A740C6CCC7}">
      <dgm:prSet/>
      <dgm:spPr/>
      <dgm:t>
        <a:bodyPr/>
        <a:lstStyle/>
        <a:p>
          <a:endParaRPr lang="en-US"/>
        </a:p>
      </dgm:t>
    </dgm:pt>
    <dgm:pt modelId="{2241BDB4-A435-469A-9083-0DF1881DE3A4}" type="sibTrans" cxnId="{39216E51-C0F4-4C2B-991D-C7A740C6CCC7}">
      <dgm:prSet/>
      <dgm:spPr/>
      <dgm:t>
        <a:bodyPr/>
        <a:lstStyle/>
        <a:p>
          <a:endParaRPr lang="en-US"/>
        </a:p>
      </dgm:t>
    </dgm:pt>
    <dgm:pt modelId="{D3ECB90D-F01D-43E9-8D8D-3A84645C84C0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Transparency</a:t>
          </a:r>
        </a:p>
      </dgm:t>
    </dgm:pt>
    <dgm:pt modelId="{B1123950-9D7F-46D1-94CE-F179AA17D614}" type="parTrans" cxnId="{7D486734-F2AC-4617-87FF-C182127F5895}">
      <dgm:prSet/>
      <dgm:spPr/>
      <dgm:t>
        <a:bodyPr/>
        <a:lstStyle/>
        <a:p>
          <a:endParaRPr lang="en-US"/>
        </a:p>
      </dgm:t>
    </dgm:pt>
    <dgm:pt modelId="{7B22FAB3-C3B9-47DD-A18E-F962B4939875}" type="sibTrans" cxnId="{7D486734-F2AC-4617-87FF-C182127F5895}">
      <dgm:prSet/>
      <dgm:spPr/>
      <dgm:t>
        <a:bodyPr/>
        <a:lstStyle/>
        <a:p>
          <a:endParaRPr lang="en-US"/>
        </a:p>
      </dgm:t>
    </dgm:pt>
    <dgm:pt modelId="{29CD3AE7-BE60-4FAD-B120-F57F944BCA66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Diversity and Inclusion</a:t>
          </a:r>
        </a:p>
      </dgm:t>
    </dgm:pt>
    <dgm:pt modelId="{84D0DF29-BE8A-4F7A-AC76-06A95CD49EC0}" type="parTrans" cxnId="{5A05550B-0B1E-40C5-BD6A-E384943AF41C}">
      <dgm:prSet/>
      <dgm:spPr/>
      <dgm:t>
        <a:bodyPr/>
        <a:lstStyle/>
        <a:p>
          <a:endParaRPr lang="en-US"/>
        </a:p>
      </dgm:t>
    </dgm:pt>
    <dgm:pt modelId="{0D0965A2-FC6C-41D4-9890-C82A5D4502EF}" type="sibTrans" cxnId="{5A05550B-0B1E-40C5-BD6A-E384943AF41C}">
      <dgm:prSet/>
      <dgm:spPr/>
      <dgm:t>
        <a:bodyPr/>
        <a:lstStyle/>
        <a:p>
          <a:endParaRPr lang="en-US"/>
        </a:p>
      </dgm:t>
    </dgm:pt>
    <dgm:pt modelId="{4B891F21-5B7B-4F62-A171-54B54384C5A9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Fiscal Responsibility</a:t>
          </a:r>
        </a:p>
      </dgm:t>
    </dgm:pt>
    <dgm:pt modelId="{5DF8C272-EEA7-4CBB-9EB4-0CEAE1FC05CA}" type="parTrans" cxnId="{20CCA203-260D-4111-B289-AB3199B3F35A}">
      <dgm:prSet/>
      <dgm:spPr/>
      <dgm:t>
        <a:bodyPr/>
        <a:lstStyle/>
        <a:p>
          <a:endParaRPr lang="en-US"/>
        </a:p>
      </dgm:t>
    </dgm:pt>
    <dgm:pt modelId="{59FB5A1B-DC20-4234-8900-33A8048F2B08}" type="sibTrans" cxnId="{20CCA203-260D-4111-B289-AB3199B3F35A}">
      <dgm:prSet/>
      <dgm:spPr/>
      <dgm:t>
        <a:bodyPr/>
        <a:lstStyle/>
        <a:p>
          <a:endParaRPr lang="en-US"/>
        </a:p>
      </dgm:t>
    </dgm:pt>
    <dgm:pt modelId="{FD130A47-6486-4D7C-8C37-CDD4E34092A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Customer-Friendly Service</a:t>
          </a:r>
        </a:p>
      </dgm:t>
    </dgm:pt>
    <dgm:pt modelId="{68E36724-A258-4155-9C11-35F13947C41D}" type="parTrans" cxnId="{B6406D79-4472-4573-B3A1-5B268D7411F1}">
      <dgm:prSet/>
      <dgm:spPr/>
      <dgm:t>
        <a:bodyPr/>
        <a:lstStyle/>
        <a:p>
          <a:endParaRPr lang="en-US"/>
        </a:p>
      </dgm:t>
    </dgm:pt>
    <dgm:pt modelId="{47227A18-E61E-44D0-8DDB-EA5C9549FDAC}" type="sibTrans" cxnId="{B6406D79-4472-4573-B3A1-5B268D7411F1}">
      <dgm:prSet/>
      <dgm:spPr/>
      <dgm:t>
        <a:bodyPr/>
        <a:lstStyle/>
        <a:p>
          <a:endParaRPr lang="en-US"/>
        </a:p>
      </dgm:t>
    </dgm:pt>
    <dgm:pt modelId="{C0CAE1B4-8457-4A11-B3DC-7197135F877A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/>
            <a:t>Fairness</a:t>
          </a:r>
        </a:p>
      </dgm:t>
    </dgm:pt>
    <dgm:pt modelId="{1A0FBAB9-E1EA-444B-87F9-CE31F0105119}" type="parTrans" cxnId="{284C6DA1-5118-423F-ABDD-2C5C63B85837}">
      <dgm:prSet/>
      <dgm:spPr/>
      <dgm:t>
        <a:bodyPr/>
        <a:lstStyle/>
        <a:p>
          <a:endParaRPr lang="en-US"/>
        </a:p>
      </dgm:t>
    </dgm:pt>
    <dgm:pt modelId="{4CEA62A7-719A-44C5-803A-36F9EFCCCD23}" type="sibTrans" cxnId="{284C6DA1-5118-423F-ABDD-2C5C63B85837}">
      <dgm:prSet/>
      <dgm:spPr/>
      <dgm:t>
        <a:bodyPr/>
        <a:lstStyle/>
        <a:p>
          <a:endParaRPr lang="en-US"/>
        </a:p>
      </dgm:t>
    </dgm:pt>
    <dgm:pt modelId="{44D5B3E9-43D3-4276-A7D9-4E4058015D41}" type="pres">
      <dgm:prSet presAssocID="{EC9409DC-073E-4F7D-8F0A-8C814A76AB29}" presName="linear" presStyleCnt="0">
        <dgm:presLayoutVars>
          <dgm:animLvl val="lvl"/>
          <dgm:resizeHandles val="exact"/>
        </dgm:presLayoutVars>
      </dgm:prSet>
      <dgm:spPr/>
    </dgm:pt>
    <dgm:pt modelId="{D00A0C2A-C320-423E-8490-AE6A35B2026F}" type="pres">
      <dgm:prSet presAssocID="{89D994DC-A1C5-4CFE-B92A-7C28B5C8B310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92285753-E59A-4670-86F2-377AFD9F3BC5}" type="pres">
      <dgm:prSet presAssocID="{7073CFEF-DDCE-4BC4-83C9-09AFB2B810AF}" presName="spacer" presStyleCnt="0"/>
      <dgm:spPr/>
    </dgm:pt>
    <dgm:pt modelId="{89BAAE57-D698-44FB-AE19-29DAA9649B0F}" type="pres">
      <dgm:prSet presAssocID="{1D544A41-F3F1-4AA4-956E-B1C20CD0361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08D09CEE-E58E-4F3E-8BE0-7FAAD432141E}" type="pres">
      <dgm:prSet presAssocID="{09C6B7EF-3C19-4ECA-A6E1-0F0466A44F9C}" presName="spacer" presStyleCnt="0"/>
      <dgm:spPr/>
    </dgm:pt>
    <dgm:pt modelId="{598B460D-F9D7-4F08-BBCB-B393CAAB5F38}" type="pres">
      <dgm:prSet presAssocID="{2F91F7F6-9040-4641-B413-A30240CBAF9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0BE56BB-AFBD-4B93-A5A8-73FED6F87988}" type="pres">
      <dgm:prSet presAssocID="{2241BDB4-A435-469A-9083-0DF1881DE3A4}" presName="spacer" presStyleCnt="0"/>
      <dgm:spPr/>
    </dgm:pt>
    <dgm:pt modelId="{0F8AB4C6-73B3-4DE6-8BF5-E0FEAE46CFA6}" type="pres">
      <dgm:prSet presAssocID="{D3ECB90D-F01D-43E9-8D8D-3A84645C84C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6BFD31ED-9CBA-40F5-95EB-33003B827534}" type="pres">
      <dgm:prSet presAssocID="{7B22FAB3-C3B9-47DD-A18E-F962B4939875}" presName="spacer" presStyleCnt="0"/>
      <dgm:spPr/>
    </dgm:pt>
    <dgm:pt modelId="{94F38600-7644-4793-AA1C-49A8BDEC8FE2}" type="pres">
      <dgm:prSet presAssocID="{29CD3AE7-BE60-4FAD-B120-F57F944BCA6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D54251CA-D4A6-4F33-8933-F46B34DB657B}" type="pres">
      <dgm:prSet presAssocID="{0D0965A2-FC6C-41D4-9890-C82A5D4502EF}" presName="spacer" presStyleCnt="0"/>
      <dgm:spPr/>
    </dgm:pt>
    <dgm:pt modelId="{A9FF2DA6-4B79-42EC-A7EE-FE3A9058A4B4}" type="pres">
      <dgm:prSet presAssocID="{4B891F21-5B7B-4F62-A171-54B54384C5A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0FD21037-4F86-4B73-BF27-5F2DC1B6378B}" type="pres">
      <dgm:prSet presAssocID="{59FB5A1B-DC20-4234-8900-33A8048F2B08}" presName="spacer" presStyleCnt="0"/>
      <dgm:spPr/>
    </dgm:pt>
    <dgm:pt modelId="{73A04747-B6E9-4EDA-A669-143274E6FA0C}" type="pres">
      <dgm:prSet presAssocID="{FD130A47-6486-4D7C-8C37-CDD4E34092AF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BD75D03D-466F-4877-B790-9C514E826132}" type="pres">
      <dgm:prSet presAssocID="{47227A18-E61E-44D0-8DDB-EA5C9549FDAC}" presName="spacer" presStyleCnt="0"/>
      <dgm:spPr/>
    </dgm:pt>
    <dgm:pt modelId="{FD8B8BA0-CAD2-41E2-AC7D-207BBDED72ED}" type="pres">
      <dgm:prSet presAssocID="{C0CAE1B4-8457-4A11-B3DC-7197135F877A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20CCA203-260D-4111-B289-AB3199B3F35A}" srcId="{EC9409DC-073E-4F7D-8F0A-8C814A76AB29}" destId="{4B891F21-5B7B-4F62-A171-54B54384C5A9}" srcOrd="5" destOrd="0" parTransId="{5DF8C272-EEA7-4CBB-9EB4-0CEAE1FC05CA}" sibTransId="{59FB5A1B-DC20-4234-8900-33A8048F2B08}"/>
    <dgm:cxn modelId="{5A05550B-0B1E-40C5-BD6A-E384943AF41C}" srcId="{EC9409DC-073E-4F7D-8F0A-8C814A76AB29}" destId="{29CD3AE7-BE60-4FAD-B120-F57F944BCA66}" srcOrd="4" destOrd="0" parTransId="{84D0DF29-BE8A-4F7A-AC76-06A95CD49EC0}" sibTransId="{0D0965A2-FC6C-41D4-9890-C82A5D4502EF}"/>
    <dgm:cxn modelId="{07428B0E-D96D-4D76-B5B9-89C8950792D3}" type="presOf" srcId="{D3ECB90D-F01D-43E9-8D8D-3A84645C84C0}" destId="{0F8AB4C6-73B3-4DE6-8BF5-E0FEAE46CFA6}" srcOrd="0" destOrd="0" presId="urn:microsoft.com/office/officeart/2005/8/layout/vList2"/>
    <dgm:cxn modelId="{6F02A722-CABC-4255-9F56-DCF5284BE220}" srcId="{EC9409DC-073E-4F7D-8F0A-8C814A76AB29}" destId="{1D544A41-F3F1-4AA4-956E-B1C20CD03611}" srcOrd="1" destOrd="0" parTransId="{A1F9636A-A51B-48C1-BD18-4353BB03B251}" sibTransId="{09C6B7EF-3C19-4ECA-A6E1-0F0466A44F9C}"/>
    <dgm:cxn modelId="{179F2926-CFF5-44CE-A22E-6B1398174EF5}" type="presOf" srcId="{89D994DC-A1C5-4CFE-B92A-7C28B5C8B310}" destId="{D00A0C2A-C320-423E-8490-AE6A35B2026F}" srcOrd="0" destOrd="0" presId="urn:microsoft.com/office/officeart/2005/8/layout/vList2"/>
    <dgm:cxn modelId="{0E414B29-6741-4945-98B5-325710BE0FDF}" type="presOf" srcId="{EC9409DC-073E-4F7D-8F0A-8C814A76AB29}" destId="{44D5B3E9-43D3-4276-A7D9-4E4058015D41}" srcOrd="0" destOrd="0" presId="urn:microsoft.com/office/officeart/2005/8/layout/vList2"/>
    <dgm:cxn modelId="{532E7C2E-0AA6-4900-A0E4-C957B4DE0404}" type="presOf" srcId="{2F91F7F6-9040-4641-B413-A30240CBAF96}" destId="{598B460D-F9D7-4F08-BBCB-B393CAAB5F38}" srcOrd="0" destOrd="0" presId="urn:microsoft.com/office/officeart/2005/8/layout/vList2"/>
    <dgm:cxn modelId="{7D486734-F2AC-4617-87FF-C182127F5895}" srcId="{EC9409DC-073E-4F7D-8F0A-8C814A76AB29}" destId="{D3ECB90D-F01D-43E9-8D8D-3A84645C84C0}" srcOrd="3" destOrd="0" parTransId="{B1123950-9D7F-46D1-94CE-F179AA17D614}" sibTransId="{7B22FAB3-C3B9-47DD-A18E-F962B4939875}"/>
    <dgm:cxn modelId="{2ED10F39-FC35-44E6-B4C3-C361B5A963C6}" type="presOf" srcId="{4B891F21-5B7B-4F62-A171-54B54384C5A9}" destId="{A9FF2DA6-4B79-42EC-A7EE-FE3A9058A4B4}" srcOrd="0" destOrd="0" presId="urn:microsoft.com/office/officeart/2005/8/layout/vList2"/>
    <dgm:cxn modelId="{39216E51-C0F4-4C2B-991D-C7A740C6CCC7}" srcId="{EC9409DC-073E-4F7D-8F0A-8C814A76AB29}" destId="{2F91F7F6-9040-4641-B413-A30240CBAF96}" srcOrd="2" destOrd="0" parTransId="{A37FFFD9-3747-4CD8-9812-EB795B05AE50}" sibTransId="{2241BDB4-A435-469A-9083-0DF1881DE3A4}"/>
    <dgm:cxn modelId="{32746175-05BC-44EC-B58B-F3B48FBE89FD}" type="presOf" srcId="{29CD3AE7-BE60-4FAD-B120-F57F944BCA66}" destId="{94F38600-7644-4793-AA1C-49A8BDEC8FE2}" srcOrd="0" destOrd="0" presId="urn:microsoft.com/office/officeart/2005/8/layout/vList2"/>
    <dgm:cxn modelId="{B6406D79-4472-4573-B3A1-5B268D7411F1}" srcId="{EC9409DC-073E-4F7D-8F0A-8C814A76AB29}" destId="{FD130A47-6486-4D7C-8C37-CDD4E34092AF}" srcOrd="6" destOrd="0" parTransId="{68E36724-A258-4155-9C11-35F13947C41D}" sibTransId="{47227A18-E61E-44D0-8DDB-EA5C9549FDAC}"/>
    <dgm:cxn modelId="{895A3A9C-8A22-4406-A4F3-189B14FC4060}" type="presOf" srcId="{1D544A41-F3F1-4AA4-956E-B1C20CD03611}" destId="{89BAAE57-D698-44FB-AE19-29DAA9649B0F}" srcOrd="0" destOrd="0" presId="urn:microsoft.com/office/officeart/2005/8/layout/vList2"/>
    <dgm:cxn modelId="{284C6DA1-5118-423F-ABDD-2C5C63B85837}" srcId="{EC9409DC-073E-4F7D-8F0A-8C814A76AB29}" destId="{C0CAE1B4-8457-4A11-B3DC-7197135F877A}" srcOrd="7" destOrd="0" parTransId="{1A0FBAB9-E1EA-444B-87F9-CE31F0105119}" sibTransId="{4CEA62A7-719A-44C5-803A-36F9EFCCCD23}"/>
    <dgm:cxn modelId="{2763F4C0-A08F-42AD-B845-9CAAAF736C7C}" type="presOf" srcId="{C0CAE1B4-8457-4A11-B3DC-7197135F877A}" destId="{FD8B8BA0-CAD2-41E2-AC7D-207BBDED72ED}" srcOrd="0" destOrd="0" presId="urn:microsoft.com/office/officeart/2005/8/layout/vList2"/>
    <dgm:cxn modelId="{2AAEE5D9-D14D-460D-A29C-E998AD9D3E3E}" type="presOf" srcId="{FD130A47-6486-4D7C-8C37-CDD4E34092AF}" destId="{73A04747-B6E9-4EDA-A669-143274E6FA0C}" srcOrd="0" destOrd="0" presId="urn:microsoft.com/office/officeart/2005/8/layout/vList2"/>
    <dgm:cxn modelId="{C9FDF9E3-1BE8-4AFF-A2C8-2F114BCD5F5F}" srcId="{EC9409DC-073E-4F7D-8F0A-8C814A76AB29}" destId="{89D994DC-A1C5-4CFE-B92A-7C28B5C8B310}" srcOrd="0" destOrd="0" parTransId="{BBA21520-3244-433A-B2AF-9CDA79982C19}" sibTransId="{7073CFEF-DDCE-4BC4-83C9-09AFB2B810AF}"/>
    <dgm:cxn modelId="{AC16E515-C254-47FD-AB0D-8FE6C9655E0A}" type="presParOf" srcId="{44D5B3E9-43D3-4276-A7D9-4E4058015D41}" destId="{D00A0C2A-C320-423E-8490-AE6A35B2026F}" srcOrd="0" destOrd="0" presId="urn:microsoft.com/office/officeart/2005/8/layout/vList2"/>
    <dgm:cxn modelId="{4AE5A82F-93AC-4743-9FEE-93FA0456E645}" type="presParOf" srcId="{44D5B3E9-43D3-4276-A7D9-4E4058015D41}" destId="{92285753-E59A-4670-86F2-377AFD9F3BC5}" srcOrd="1" destOrd="0" presId="urn:microsoft.com/office/officeart/2005/8/layout/vList2"/>
    <dgm:cxn modelId="{B2FCB409-707F-4AB9-A971-A2075F09CAE5}" type="presParOf" srcId="{44D5B3E9-43D3-4276-A7D9-4E4058015D41}" destId="{89BAAE57-D698-44FB-AE19-29DAA9649B0F}" srcOrd="2" destOrd="0" presId="urn:microsoft.com/office/officeart/2005/8/layout/vList2"/>
    <dgm:cxn modelId="{B489FDD6-DEB0-471B-A40A-A3F023B15699}" type="presParOf" srcId="{44D5B3E9-43D3-4276-A7D9-4E4058015D41}" destId="{08D09CEE-E58E-4F3E-8BE0-7FAAD432141E}" srcOrd="3" destOrd="0" presId="urn:microsoft.com/office/officeart/2005/8/layout/vList2"/>
    <dgm:cxn modelId="{C0954471-9BEB-4F8A-8BF7-750789392EF7}" type="presParOf" srcId="{44D5B3E9-43D3-4276-A7D9-4E4058015D41}" destId="{598B460D-F9D7-4F08-BBCB-B393CAAB5F38}" srcOrd="4" destOrd="0" presId="urn:microsoft.com/office/officeart/2005/8/layout/vList2"/>
    <dgm:cxn modelId="{ECC81218-38E9-44D5-89DB-6B3A7E829C73}" type="presParOf" srcId="{44D5B3E9-43D3-4276-A7D9-4E4058015D41}" destId="{70BE56BB-AFBD-4B93-A5A8-73FED6F87988}" srcOrd="5" destOrd="0" presId="urn:microsoft.com/office/officeart/2005/8/layout/vList2"/>
    <dgm:cxn modelId="{58363E0C-A8D2-42F2-9D87-5AD45CFFCA16}" type="presParOf" srcId="{44D5B3E9-43D3-4276-A7D9-4E4058015D41}" destId="{0F8AB4C6-73B3-4DE6-8BF5-E0FEAE46CFA6}" srcOrd="6" destOrd="0" presId="urn:microsoft.com/office/officeart/2005/8/layout/vList2"/>
    <dgm:cxn modelId="{332BF6E1-3233-469B-8FC6-5E7E8130DF19}" type="presParOf" srcId="{44D5B3E9-43D3-4276-A7D9-4E4058015D41}" destId="{6BFD31ED-9CBA-40F5-95EB-33003B827534}" srcOrd="7" destOrd="0" presId="urn:microsoft.com/office/officeart/2005/8/layout/vList2"/>
    <dgm:cxn modelId="{5245CAE9-8A62-483A-9581-AE1183693200}" type="presParOf" srcId="{44D5B3E9-43D3-4276-A7D9-4E4058015D41}" destId="{94F38600-7644-4793-AA1C-49A8BDEC8FE2}" srcOrd="8" destOrd="0" presId="urn:microsoft.com/office/officeart/2005/8/layout/vList2"/>
    <dgm:cxn modelId="{08CF2E31-CB0F-4EDF-94A9-E86535F5E11E}" type="presParOf" srcId="{44D5B3E9-43D3-4276-A7D9-4E4058015D41}" destId="{D54251CA-D4A6-4F33-8933-F46B34DB657B}" srcOrd="9" destOrd="0" presId="urn:microsoft.com/office/officeart/2005/8/layout/vList2"/>
    <dgm:cxn modelId="{5DDC9842-DA16-48C5-8A08-6B4251540D26}" type="presParOf" srcId="{44D5B3E9-43D3-4276-A7D9-4E4058015D41}" destId="{A9FF2DA6-4B79-42EC-A7EE-FE3A9058A4B4}" srcOrd="10" destOrd="0" presId="urn:microsoft.com/office/officeart/2005/8/layout/vList2"/>
    <dgm:cxn modelId="{CF47C64D-2EDC-40B5-A5FD-91C8DC736813}" type="presParOf" srcId="{44D5B3E9-43D3-4276-A7D9-4E4058015D41}" destId="{0FD21037-4F86-4B73-BF27-5F2DC1B6378B}" srcOrd="11" destOrd="0" presId="urn:microsoft.com/office/officeart/2005/8/layout/vList2"/>
    <dgm:cxn modelId="{F8F73C88-2EBA-42F3-A8C6-E3C1698DA8BF}" type="presParOf" srcId="{44D5B3E9-43D3-4276-A7D9-4E4058015D41}" destId="{73A04747-B6E9-4EDA-A669-143274E6FA0C}" srcOrd="12" destOrd="0" presId="urn:microsoft.com/office/officeart/2005/8/layout/vList2"/>
    <dgm:cxn modelId="{88B85495-FE07-45D8-A5CA-6366F6C03106}" type="presParOf" srcId="{44D5B3E9-43D3-4276-A7D9-4E4058015D41}" destId="{BD75D03D-466F-4877-B790-9C514E826132}" srcOrd="13" destOrd="0" presId="urn:microsoft.com/office/officeart/2005/8/layout/vList2"/>
    <dgm:cxn modelId="{864D2FF4-7A9E-4093-9DD9-997B06973760}" type="presParOf" srcId="{44D5B3E9-43D3-4276-A7D9-4E4058015D41}" destId="{FD8B8BA0-CAD2-41E2-AC7D-207BBDED72E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D42A3D3-3D49-4563-901D-0326A847FF8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FAD7069-14D9-49F7-8BEE-93B5CCD8F19B}">
      <dgm:prSet phldrT="[Text]"/>
      <dgm:spPr/>
      <dgm:t>
        <a:bodyPr/>
        <a:lstStyle/>
        <a:p>
          <a:pPr>
            <a:buNone/>
          </a:pPr>
          <a:r>
            <a:rPr lang="en-US"/>
            <a:t>A. Economic Development</a:t>
          </a:r>
        </a:p>
      </dgm:t>
    </dgm:pt>
    <dgm:pt modelId="{4CAE1FB7-3B74-47FF-A12D-64E001D62B3B}" type="parTrans" cxnId="{2E8F29D1-9657-431E-B9CE-A9E88B988E2C}">
      <dgm:prSet/>
      <dgm:spPr/>
      <dgm:t>
        <a:bodyPr/>
        <a:lstStyle/>
        <a:p>
          <a:endParaRPr lang="en-US"/>
        </a:p>
      </dgm:t>
    </dgm:pt>
    <dgm:pt modelId="{F0F486C6-3399-433E-8531-9E73AF6912DF}" type="sibTrans" cxnId="{2E8F29D1-9657-431E-B9CE-A9E88B988E2C}">
      <dgm:prSet/>
      <dgm:spPr/>
      <dgm:t>
        <a:bodyPr/>
        <a:lstStyle/>
        <a:p>
          <a:endParaRPr lang="en-US"/>
        </a:p>
      </dgm:t>
    </dgm:pt>
    <dgm:pt modelId="{5FE2187F-0C5D-4605-BE81-CD54646745EC}">
      <dgm:prSet phldrT="[Text]"/>
      <dgm:spPr/>
      <dgm:t>
        <a:bodyPr/>
        <a:lstStyle/>
        <a:p>
          <a:pPr>
            <a:buNone/>
          </a:pPr>
          <a:r>
            <a:rPr lang="en-US"/>
            <a:t>B. Quality of Life and Livability</a:t>
          </a:r>
        </a:p>
      </dgm:t>
    </dgm:pt>
    <dgm:pt modelId="{D7224983-54D4-4599-9FC3-D8F25543C47B}" type="parTrans" cxnId="{4C9C52E7-C27F-4FA0-BF31-9C7C67686B4E}">
      <dgm:prSet/>
      <dgm:spPr/>
      <dgm:t>
        <a:bodyPr/>
        <a:lstStyle/>
        <a:p>
          <a:endParaRPr lang="en-US"/>
        </a:p>
      </dgm:t>
    </dgm:pt>
    <dgm:pt modelId="{369C5F11-ED87-45E6-9792-23D40492A702}" type="sibTrans" cxnId="{4C9C52E7-C27F-4FA0-BF31-9C7C67686B4E}">
      <dgm:prSet/>
      <dgm:spPr/>
      <dgm:t>
        <a:bodyPr/>
        <a:lstStyle/>
        <a:p>
          <a:endParaRPr lang="en-US"/>
        </a:p>
      </dgm:t>
    </dgm:pt>
    <dgm:pt modelId="{C765DCBD-67D6-43EC-9FC9-3394CFEFABE7}">
      <dgm:prSet phldrT="[Text]"/>
      <dgm:spPr/>
      <dgm:t>
        <a:bodyPr/>
        <a:lstStyle/>
        <a:p>
          <a:pPr>
            <a:buNone/>
          </a:pPr>
          <a:r>
            <a:rPr lang="en-US"/>
            <a:t>C. Efficient and High Performing Government</a:t>
          </a:r>
        </a:p>
      </dgm:t>
    </dgm:pt>
    <dgm:pt modelId="{F585195F-A817-4BD3-A645-0615D512EB19}" type="parTrans" cxnId="{7600F514-AD99-4BB6-AFEC-C5F72EA5E8F0}">
      <dgm:prSet/>
      <dgm:spPr/>
      <dgm:t>
        <a:bodyPr/>
        <a:lstStyle/>
        <a:p>
          <a:endParaRPr lang="en-US"/>
        </a:p>
      </dgm:t>
    </dgm:pt>
    <dgm:pt modelId="{E63CDAC1-CCB7-4C97-A4C0-80BF7BA13979}" type="sibTrans" cxnId="{7600F514-AD99-4BB6-AFEC-C5F72EA5E8F0}">
      <dgm:prSet/>
      <dgm:spPr/>
      <dgm:t>
        <a:bodyPr/>
        <a:lstStyle/>
        <a:p>
          <a:endParaRPr lang="en-US"/>
        </a:p>
      </dgm:t>
    </dgm:pt>
    <dgm:pt modelId="{70554F7A-29FD-47BE-BE98-B32C23C626B8}">
      <dgm:prSet phldrT="[Text]"/>
      <dgm:spPr/>
      <dgm:t>
        <a:bodyPr/>
        <a:lstStyle/>
        <a:p>
          <a:pPr>
            <a:buNone/>
          </a:pPr>
          <a:r>
            <a:rPr lang="en-US"/>
            <a:t>D. Fiscal Responsibility</a:t>
          </a:r>
        </a:p>
      </dgm:t>
    </dgm:pt>
    <dgm:pt modelId="{08E6EED6-6C8E-48C5-9EA3-69E6AD01C4D5}" type="parTrans" cxnId="{EF6771EE-2B9D-4411-88DD-EBB61C3C5FF8}">
      <dgm:prSet/>
      <dgm:spPr/>
      <dgm:t>
        <a:bodyPr/>
        <a:lstStyle/>
        <a:p>
          <a:endParaRPr lang="en-US"/>
        </a:p>
      </dgm:t>
    </dgm:pt>
    <dgm:pt modelId="{A80BFE1F-9282-432B-9739-874ADDDCBC4B}" type="sibTrans" cxnId="{EF6771EE-2B9D-4411-88DD-EBB61C3C5FF8}">
      <dgm:prSet/>
      <dgm:spPr/>
      <dgm:t>
        <a:bodyPr/>
        <a:lstStyle/>
        <a:p>
          <a:endParaRPr lang="en-US"/>
        </a:p>
      </dgm:t>
    </dgm:pt>
    <dgm:pt modelId="{CB483C7C-2F34-4D0F-9582-2A8400B850BE}">
      <dgm:prSet phldrT="[Text]"/>
      <dgm:spPr/>
      <dgm:t>
        <a:bodyPr/>
        <a:lstStyle/>
        <a:p>
          <a:pPr>
            <a:buNone/>
          </a:pPr>
          <a:r>
            <a:rPr lang="en-US"/>
            <a:t>E. Environmental Sustainability</a:t>
          </a:r>
        </a:p>
      </dgm:t>
    </dgm:pt>
    <dgm:pt modelId="{2B8A6C9C-7D88-457F-BFE3-EEF4762442C2}" type="parTrans" cxnId="{2CB5AECD-2C5F-4ECC-83CB-010658004AE5}">
      <dgm:prSet/>
      <dgm:spPr/>
      <dgm:t>
        <a:bodyPr/>
        <a:lstStyle/>
        <a:p>
          <a:endParaRPr lang="en-US"/>
        </a:p>
      </dgm:t>
    </dgm:pt>
    <dgm:pt modelId="{69B40DC6-A809-4E69-B569-04B827AF781F}" type="sibTrans" cxnId="{2CB5AECD-2C5F-4ECC-83CB-010658004AE5}">
      <dgm:prSet/>
      <dgm:spPr/>
      <dgm:t>
        <a:bodyPr/>
        <a:lstStyle/>
        <a:p>
          <a:endParaRPr lang="en-US"/>
        </a:p>
      </dgm:t>
    </dgm:pt>
    <dgm:pt modelId="{11EFB4DD-251E-4F6F-B43C-EF1A5342FFCE}" type="pres">
      <dgm:prSet presAssocID="{7D42A3D3-3D49-4563-901D-0326A847FF89}" presName="linear" presStyleCnt="0">
        <dgm:presLayoutVars>
          <dgm:animLvl val="lvl"/>
          <dgm:resizeHandles val="exact"/>
        </dgm:presLayoutVars>
      </dgm:prSet>
      <dgm:spPr/>
    </dgm:pt>
    <dgm:pt modelId="{2D5E28BD-9AC9-480B-B835-37FDD3AB5937}" type="pres">
      <dgm:prSet presAssocID="{7FAD7069-14D9-49F7-8BEE-93B5CCD8F19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EED5602-D2ED-44A5-9CA4-9A5BC5C57F86}" type="pres">
      <dgm:prSet presAssocID="{F0F486C6-3399-433E-8531-9E73AF6912DF}" presName="spacer" presStyleCnt="0"/>
      <dgm:spPr/>
    </dgm:pt>
    <dgm:pt modelId="{0ACE41CA-B542-4C20-A0C8-03228D53EC7B}" type="pres">
      <dgm:prSet presAssocID="{5FE2187F-0C5D-4605-BE81-CD54646745E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FEBEEE7-9D04-4782-97FC-2F00E65CAAD0}" type="pres">
      <dgm:prSet presAssocID="{369C5F11-ED87-45E6-9792-23D40492A702}" presName="spacer" presStyleCnt="0"/>
      <dgm:spPr/>
    </dgm:pt>
    <dgm:pt modelId="{7648CB9D-3ABC-4D74-B2A4-FE6842C0271B}" type="pres">
      <dgm:prSet presAssocID="{C765DCBD-67D6-43EC-9FC9-3394CFEFABE7}" presName="parentText" presStyleLbl="node1" presStyleIdx="2" presStyleCnt="5" custLinFactNeighborX="491" custLinFactNeighborY="15964">
        <dgm:presLayoutVars>
          <dgm:chMax val="0"/>
          <dgm:bulletEnabled val="1"/>
        </dgm:presLayoutVars>
      </dgm:prSet>
      <dgm:spPr/>
    </dgm:pt>
    <dgm:pt modelId="{16BD54DC-FC42-461E-92C8-B05AC5F824DA}" type="pres">
      <dgm:prSet presAssocID="{E63CDAC1-CCB7-4C97-A4C0-80BF7BA13979}" presName="spacer" presStyleCnt="0"/>
      <dgm:spPr/>
    </dgm:pt>
    <dgm:pt modelId="{895A1DD0-46B8-485F-AB95-44DCD143491A}" type="pres">
      <dgm:prSet presAssocID="{70554F7A-29FD-47BE-BE98-B32C23C626B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192CC4A-374D-43C8-8F8C-FC60A3CF0451}" type="pres">
      <dgm:prSet presAssocID="{A80BFE1F-9282-432B-9739-874ADDDCBC4B}" presName="spacer" presStyleCnt="0"/>
      <dgm:spPr/>
    </dgm:pt>
    <dgm:pt modelId="{2B289C92-0A64-4ACE-92BE-947A9818C409}" type="pres">
      <dgm:prSet presAssocID="{CB483C7C-2F34-4D0F-9582-2A8400B850B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B763804-6725-4550-AA93-9DF201FD57EB}" type="presOf" srcId="{7FAD7069-14D9-49F7-8BEE-93B5CCD8F19B}" destId="{2D5E28BD-9AC9-480B-B835-37FDD3AB5937}" srcOrd="0" destOrd="0" presId="urn:microsoft.com/office/officeart/2005/8/layout/vList2"/>
    <dgm:cxn modelId="{7600F514-AD99-4BB6-AFEC-C5F72EA5E8F0}" srcId="{7D42A3D3-3D49-4563-901D-0326A847FF89}" destId="{C765DCBD-67D6-43EC-9FC9-3394CFEFABE7}" srcOrd="2" destOrd="0" parTransId="{F585195F-A817-4BD3-A645-0615D512EB19}" sibTransId="{E63CDAC1-CCB7-4C97-A4C0-80BF7BA13979}"/>
    <dgm:cxn modelId="{11080977-69C6-4562-B96C-0950FECD8AA9}" type="presOf" srcId="{5FE2187F-0C5D-4605-BE81-CD54646745EC}" destId="{0ACE41CA-B542-4C20-A0C8-03228D53EC7B}" srcOrd="0" destOrd="0" presId="urn:microsoft.com/office/officeart/2005/8/layout/vList2"/>
    <dgm:cxn modelId="{5230F38F-D8AC-41CE-A61E-BE18BE5CEF83}" type="presOf" srcId="{7D42A3D3-3D49-4563-901D-0326A847FF89}" destId="{11EFB4DD-251E-4F6F-B43C-EF1A5342FFCE}" srcOrd="0" destOrd="0" presId="urn:microsoft.com/office/officeart/2005/8/layout/vList2"/>
    <dgm:cxn modelId="{777BB3B0-07B3-4D68-AD13-9C933BCD13B6}" type="presOf" srcId="{C765DCBD-67D6-43EC-9FC9-3394CFEFABE7}" destId="{7648CB9D-3ABC-4D74-B2A4-FE6842C0271B}" srcOrd="0" destOrd="0" presId="urn:microsoft.com/office/officeart/2005/8/layout/vList2"/>
    <dgm:cxn modelId="{2CB5AECD-2C5F-4ECC-83CB-010658004AE5}" srcId="{7D42A3D3-3D49-4563-901D-0326A847FF89}" destId="{CB483C7C-2F34-4D0F-9582-2A8400B850BE}" srcOrd="4" destOrd="0" parTransId="{2B8A6C9C-7D88-457F-BFE3-EEF4762442C2}" sibTransId="{69B40DC6-A809-4E69-B569-04B827AF781F}"/>
    <dgm:cxn modelId="{2E8F29D1-9657-431E-B9CE-A9E88B988E2C}" srcId="{7D42A3D3-3D49-4563-901D-0326A847FF89}" destId="{7FAD7069-14D9-49F7-8BEE-93B5CCD8F19B}" srcOrd="0" destOrd="0" parTransId="{4CAE1FB7-3B74-47FF-A12D-64E001D62B3B}" sibTransId="{F0F486C6-3399-433E-8531-9E73AF6912DF}"/>
    <dgm:cxn modelId="{9AF6FDE0-49B1-45E7-B821-894E3892D180}" type="presOf" srcId="{CB483C7C-2F34-4D0F-9582-2A8400B850BE}" destId="{2B289C92-0A64-4ACE-92BE-947A9818C409}" srcOrd="0" destOrd="0" presId="urn:microsoft.com/office/officeart/2005/8/layout/vList2"/>
    <dgm:cxn modelId="{4C9C52E7-C27F-4FA0-BF31-9C7C67686B4E}" srcId="{7D42A3D3-3D49-4563-901D-0326A847FF89}" destId="{5FE2187F-0C5D-4605-BE81-CD54646745EC}" srcOrd="1" destOrd="0" parTransId="{D7224983-54D4-4599-9FC3-D8F25543C47B}" sibTransId="{369C5F11-ED87-45E6-9792-23D40492A702}"/>
    <dgm:cxn modelId="{EF6771EE-2B9D-4411-88DD-EBB61C3C5FF8}" srcId="{7D42A3D3-3D49-4563-901D-0326A847FF89}" destId="{70554F7A-29FD-47BE-BE98-B32C23C626B8}" srcOrd="3" destOrd="0" parTransId="{08E6EED6-6C8E-48C5-9EA3-69E6AD01C4D5}" sibTransId="{A80BFE1F-9282-432B-9739-874ADDDCBC4B}"/>
    <dgm:cxn modelId="{7D76A0F2-2F71-4BB2-8CF6-1503A91AA297}" type="presOf" srcId="{70554F7A-29FD-47BE-BE98-B32C23C626B8}" destId="{895A1DD0-46B8-485F-AB95-44DCD143491A}" srcOrd="0" destOrd="0" presId="urn:microsoft.com/office/officeart/2005/8/layout/vList2"/>
    <dgm:cxn modelId="{D93AA45F-D1C6-4A28-B235-BFE3582EE1CA}" type="presParOf" srcId="{11EFB4DD-251E-4F6F-B43C-EF1A5342FFCE}" destId="{2D5E28BD-9AC9-480B-B835-37FDD3AB5937}" srcOrd="0" destOrd="0" presId="urn:microsoft.com/office/officeart/2005/8/layout/vList2"/>
    <dgm:cxn modelId="{EE0C1174-D211-4471-8DE3-67D6D7D8CF77}" type="presParOf" srcId="{11EFB4DD-251E-4F6F-B43C-EF1A5342FFCE}" destId="{9EED5602-D2ED-44A5-9CA4-9A5BC5C57F86}" srcOrd="1" destOrd="0" presId="urn:microsoft.com/office/officeart/2005/8/layout/vList2"/>
    <dgm:cxn modelId="{D3E46DB1-3634-4E0A-87E1-90646F24B267}" type="presParOf" srcId="{11EFB4DD-251E-4F6F-B43C-EF1A5342FFCE}" destId="{0ACE41CA-B542-4C20-A0C8-03228D53EC7B}" srcOrd="2" destOrd="0" presId="urn:microsoft.com/office/officeart/2005/8/layout/vList2"/>
    <dgm:cxn modelId="{433CF758-E7F3-443E-BC46-CDC4CD42F0E6}" type="presParOf" srcId="{11EFB4DD-251E-4F6F-B43C-EF1A5342FFCE}" destId="{DFEBEEE7-9D04-4782-97FC-2F00E65CAAD0}" srcOrd="3" destOrd="0" presId="urn:microsoft.com/office/officeart/2005/8/layout/vList2"/>
    <dgm:cxn modelId="{71F42601-D084-4924-81D0-CBAFBE3F99E0}" type="presParOf" srcId="{11EFB4DD-251E-4F6F-B43C-EF1A5342FFCE}" destId="{7648CB9D-3ABC-4D74-B2A4-FE6842C0271B}" srcOrd="4" destOrd="0" presId="urn:microsoft.com/office/officeart/2005/8/layout/vList2"/>
    <dgm:cxn modelId="{0D38003B-D729-483C-8072-1BE89FA3D447}" type="presParOf" srcId="{11EFB4DD-251E-4F6F-B43C-EF1A5342FFCE}" destId="{16BD54DC-FC42-461E-92C8-B05AC5F824DA}" srcOrd="5" destOrd="0" presId="urn:microsoft.com/office/officeart/2005/8/layout/vList2"/>
    <dgm:cxn modelId="{5B9CB29A-0AF9-48AD-A5F5-5E31F135113F}" type="presParOf" srcId="{11EFB4DD-251E-4F6F-B43C-EF1A5342FFCE}" destId="{895A1DD0-46B8-485F-AB95-44DCD143491A}" srcOrd="6" destOrd="0" presId="urn:microsoft.com/office/officeart/2005/8/layout/vList2"/>
    <dgm:cxn modelId="{5C0B9884-7566-418E-B54E-0BEC2917A203}" type="presParOf" srcId="{11EFB4DD-251E-4F6F-B43C-EF1A5342FFCE}" destId="{A192CC4A-374D-43C8-8F8C-FC60A3CF0451}" srcOrd="7" destOrd="0" presId="urn:microsoft.com/office/officeart/2005/8/layout/vList2"/>
    <dgm:cxn modelId="{5E649FC7-8CE3-456E-A628-9F99FCABD620}" type="presParOf" srcId="{11EFB4DD-251E-4F6F-B43C-EF1A5342FFCE}" destId="{2B289C92-0A64-4ACE-92BE-947A9818C4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48F2CD5-95C0-42DD-9552-A043429A1C99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0332F22A-0917-45DC-A095-4A264E28794D}">
      <dgm:prSet phldrT="[Text]" custT="1"/>
      <dgm:spPr>
        <a:solidFill>
          <a:srgbClr val="2C8855"/>
        </a:solidFill>
      </dgm:spPr>
      <dgm:t>
        <a:bodyPr/>
        <a:lstStyle/>
        <a:p>
          <a:r>
            <a:rPr lang="en-US" sz="3800" b="1"/>
            <a:t>Next             Steps</a:t>
          </a:r>
        </a:p>
      </dgm:t>
    </dgm:pt>
    <dgm:pt modelId="{0DC2C45D-F900-4472-BD24-872E3600DDC9}" type="parTrans" cxnId="{7FA8D2F9-4666-40B9-801B-379C21696306}">
      <dgm:prSet/>
      <dgm:spPr/>
      <dgm:t>
        <a:bodyPr/>
        <a:lstStyle/>
        <a:p>
          <a:endParaRPr lang="en-US"/>
        </a:p>
      </dgm:t>
    </dgm:pt>
    <dgm:pt modelId="{6160ABD2-D437-4847-BFAA-936A93AC2FC6}" type="sibTrans" cxnId="{7FA8D2F9-4666-40B9-801B-379C21696306}">
      <dgm:prSet/>
      <dgm:spPr/>
      <dgm:t>
        <a:bodyPr/>
        <a:lstStyle/>
        <a:p>
          <a:endParaRPr lang="en-US"/>
        </a:p>
      </dgm:t>
    </dgm:pt>
    <dgm:pt modelId="{E7B5867C-AD3D-4EF2-B9B6-DFDCBEB30678}">
      <dgm:prSet phldrT="[Text]" custT="1"/>
      <dgm:spPr>
        <a:solidFill>
          <a:srgbClr val="54C4C4"/>
        </a:solidFill>
      </dgm:spPr>
      <dgm:t>
        <a:bodyPr/>
        <a:lstStyle/>
        <a:p>
          <a:r>
            <a:rPr lang="en-US" sz="3800" b="1"/>
            <a:t>Closing Comments</a:t>
          </a:r>
        </a:p>
      </dgm:t>
    </dgm:pt>
    <dgm:pt modelId="{E936BB56-69AB-424C-A97C-8A8EA2730B5D}" type="parTrans" cxnId="{7B3AB065-A359-41C4-AAA4-5EF3BCB13755}">
      <dgm:prSet/>
      <dgm:spPr/>
      <dgm:t>
        <a:bodyPr/>
        <a:lstStyle/>
        <a:p>
          <a:endParaRPr lang="en-US"/>
        </a:p>
      </dgm:t>
    </dgm:pt>
    <dgm:pt modelId="{B7FBAE31-7499-457C-AD30-C70A05B26787}" type="sibTrans" cxnId="{7B3AB065-A359-41C4-AAA4-5EF3BCB13755}">
      <dgm:prSet/>
      <dgm:spPr/>
      <dgm:t>
        <a:bodyPr/>
        <a:lstStyle/>
        <a:p>
          <a:endParaRPr lang="en-US"/>
        </a:p>
      </dgm:t>
    </dgm:pt>
    <dgm:pt modelId="{F46FE8C5-1941-4438-88AB-1E87427612D2}" type="pres">
      <dgm:prSet presAssocID="{248F2CD5-95C0-42DD-9552-A043429A1C99}" presName="CompostProcess" presStyleCnt="0">
        <dgm:presLayoutVars>
          <dgm:dir/>
          <dgm:resizeHandles val="exact"/>
        </dgm:presLayoutVars>
      </dgm:prSet>
      <dgm:spPr/>
    </dgm:pt>
    <dgm:pt modelId="{86AE508D-EC48-471B-89BE-DC93824BD488}" type="pres">
      <dgm:prSet presAssocID="{248F2CD5-95C0-42DD-9552-A043429A1C99}" presName="arrow" presStyleLbl="bgShp" presStyleIdx="0" presStyleCnt="1" custLinFactNeighborX="0" custLinFactNeighborY="-2423"/>
      <dgm:spPr>
        <a:noFill/>
      </dgm:spPr>
    </dgm:pt>
    <dgm:pt modelId="{7033CC2A-BD86-4BDF-8819-A62BA0E4CDD4}" type="pres">
      <dgm:prSet presAssocID="{248F2CD5-95C0-42DD-9552-A043429A1C99}" presName="linearProcess" presStyleCnt="0"/>
      <dgm:spPr/>
    </dgm:pt>
    <dgm:pt modelId="{2B9FDD71-65F0-4799-A03C-2A8906EC5E7D}" type="pres">
      <dgm:prSet presAssocID="{0332F22A-0917-45DC-A095-4A264E28794D}" presName="textNode" presStyleLbl="node1" presStyleIdx="0" presStyleCnt="2" custScaleX="73266" custLinFactX="-7368" custLinFactNeighborX="-100000">
        <dgm:presLayoutVars>
          <dgm:bulletEnabled val="1"/>
        </dgm:presLayoutVars>
      </dgm:prSet>
      <dgm:spPr/>
    </dgm:pt>
    <dgm:pt modelId="{12CDB067-030E-47E9-8EF7-B7894B71263E}" type="pres">
      <dgm:prSet presAssocID="{6160ABD2-D437-4847-BFAA-936A93AC2FC6}" presName="sibTrans" presStyleCnt="0"/>
      <dgm:spPr/>
    </dgm:pt>
    <dgm:pt modelId="{33473DF9-7A7A-4DBF-AF3B-EF514CA27115}" type="pres">
      <dgm:prSet presAssocID="{E7B5867C-AD3D-4EF2-B9B6-DFDCBEB30678}" presName="textNode" presStyleLbl="node1" presStyleIdx="1" presStyleCnt="2" custScaleX="73266" custLinFactX="-7368" custLinFactNeighborX="-100000">
        <dgm:presLayoutVars>
          <dgm:bulletEnabled val="1"/>
        </dgm:presLayoutVars>
      </dgm:prSet>
      <dgm:spPr/>
    </dgm:pt>
  </dgm:ptLst>
  <dgm:cxnLst>
    <dgm:cxn modelId="{374E511A-5A21-4A39-A158-C129976131C3}" type="presOf" srcId="{0332F22A-0917-45DC-A095-4A264E28794D}" destId="{2B9FDD71-65F0-4799-A03C-2A8906EC5E7D}" srcOrd="0" destOrd="0" presId="urn:microsoft.com/office/officeart/2005/8/layout/hProcess9"/>
    <dgm:cxn modelId="{C400543C-257B-4F1A-9A86-5402780848DF}" type="presOf" srcId="{E7B5867C-AD3D-4EF2-B9B6-DFDCBEB30678}" destId="{33473DF9-7A7A-4DBF-AF3B-EF514CA27115}" srcOrd="0" destOrd="0" presId="urn:microsoft.com/office/officeart/2005/8/layout/hProcess9"/>
    <dgm:cxn modelId="{7B3AB065-A359-41C4-AAA4-5EF3BCB13755}" srcId="{248F2CD5-95C0-42DD-9552-A043429A1C99}" destId="{E7B5867C-AD3D-4EF2-B9B6-DFDCBEB30678}" srcOrd="1" destOrd="0" parTransId="{E936BB56-69AB-424C-A97C-8A8EA2730B5D}" sibTransId="{B7FBAE31-7499-457C-AD30-C70A05B26787}"/>
    <dgm:cxn modelId="{883A1CF6-5DA4-4E00-8857-E2829A96DE05}" type="presOf" srcId="{248F2CD5-95C0-42DD-9552-A043429A1C99}" destId="{F46FE8C5-1941-4438-88AB-1E87427612D2}" srcOrd="0" destOrd="0" presId="urn:microsoft.com/office/officeart/2005/8/layout/hProcess9"/>
    <dgm:cxn modelId="{7FA8D2F9-4666-40B9-801B-379C21696306}" srcId="{248F2CD5-95C0-42DD-9552-A043429A1C99}" destId="{0332F22A-0917-45DC-A095-4A264E28794D}" srcOrd="0" destOrd="0" parTransId="{0DC2C45D-F900-4472-BD24-872E3600DDC9}" sibTransId="{6160ABD2-D437-4847-BFAA-936A93AC2FC6}"/>
    <dgm:cxn modelId="{BC67B0D7-5B81-4FCA-BAA0-263DDC5DC775}" type="presParOf" srcId="{F46FE8C5-1941-4438-88AB-1E87427612D2}" destId="{86AE508D-EC48-471B-89BE-DC93824BD488}" srcOrd="0" destOrd="0" presId="urn:microsoft.com/office/officeart/2005/8/layout/hProcess9"/>
    <dgm:cxn modelId="{58811C56-45B6-47AE-BB93-4A28AB302897}" type="presParOf" srcId="{F46FE8C5-1941-4438-88AB-1E87427612D2}" destId="{7033CC2A-BD86-4BDF-8819-A62BA0E4CDD4}" srcOrd="1" destOrd="0" presId="urn:microsoft.com/office/officeart/2005/8/layout/hProcess9"/>
    <dgm:cxn modelId="{31A00A79-9893-4B63-B5AA-CC1A332951B3}" type="presParOf" srcId="{7033CC2A-BD86-4BDF-8819-A62BA0E4CDD4}" destId="{2B9FDD71-65F0-4799-A03C-2A8906EC5E7D}" srcOrd="0" destOrd="0" presId="urn:microsoft.com/office/officeart/2005/8/layout/hProcess9"/>
    <dgm:cxn modelId="{D8468EA9-3634-4359-96D8-ACD67319E03C}" type="presParOf" srcId="{7033CC2A-BD86-4BDF-8819-A62BA0E4CDD4}" destId="{12CDB067-030E-47E9-8EF7-B7894B71263E}" srcOrd="1" destOrd="0" presId="urn:microsoft.com/office/officeart/2005/8/layout/hProcess9"/>
    <dgm:cxn modelId="{1F783E55-B34B-4153-8A9A-194103D24976}" type="presParOf" srcId="{7033CC2A-BD86-4BDF-8819-A62BA0E4CDD4}" destId="{33473DF9-7A7A-4DBF-AF3B-EF514CA27115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C3B803-980A-4188-B658-500F4134019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E12BA8-1B90-4F81-84CD-937E312319A7}">
      <dgm:prSet phldr="0" custT="1"/>
      <dgm:spPr/>
      <dgm:t>
        <a:bodyPr/>
        <a:lstStyle/>
        <a:p>
          <a:pPr rtl="0"/>
          <a:r>
            <a:rPr lang="en-US" sz="30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Review Environmental Scan and Accomplishments </a:t>
          </a:r>
        </a:p>
      </dgm:t>
    </dgm:pt>
    <dgm:pt modelId="{E6366171-C08E-4EFD-9A96-E9E25B8DA98D}" type="parTrans" cxnId="{DD92380A-8087-46B7-A9B0-109B40939496}">
      <dgm:prSet/>
      <dgm:spPr/>
      <dgm:t>
        <a:bodyPr/>
        <a:lstStyle/>
        <a:p>
          <a:endParaRPr lang="en-US"/>
        </a:p>
      </dgm:t>
    </dgm:pt>
    <dgm:pt modelId="{186C7FFD-A321-4E68-B447-3D14C8678E4B}" type="sibTrans" cxnId="{DD92380A-8087-46B7-A9B0-109B40939496}">
      <dgm:prSet/>
      <dgm:spPr/>
      <dgm:t>
        <a:bodyPr/>
        <a:lstStyle/>
        <a:p>
          <a:endParaRPr lang="en-US"/>
        </a:p>
      </dgm:t>
    </dgm:pt>
    <dgm:pt modelId="{809158D7-ABE2-4D29-AD5D-A988D0BB8D61}">
      <dgm:prSet phldr="0" custT="1"/>
      <dgm:spPr/>
      <dgm:t>
        <a:bodyPr/>
        <a:lstStyle/>
        <a:p>
          <a:pPr rtl="0"/>
          <a:r>
            <a:rPr lang="en-US" sz="30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Welcome and </a:t>
          </a:r>
          <a:r>
            <a:rPr lang="en-US" sz="300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Agenda Review </a:t>
          </a:r>
          <a:endParaRPr lang="en-US" sz="3000">
            <a:solidFill>
              <a:schemeClr val="tx1">
                <a:lumMod val="75000"/>
                <a:lumOff val="25000"/>
              </a:schemeClr>
            </a:solidFill>
            <a:latin typeface="Calibri"/>
          </a:endParaRPr>
        </a:p>
      </dgm:t>
    </dgm:pt>
    <dgm:pt modelId="{124BCF87-91D2-4094-AF8C-2D4E548A371C}" type="parTrans" cxnId="{802FA69D-560F-4DB0-93C0-90C1A0DC12AB}">
      <dgm:prSet/>
      <dgm:spPr/>
      <dgm:t>
        <a:bodyPr/>
        <a:lstStyle/>
        <a:p>
          <a:endParaRPr lang="en-US"/>
        </a:p>
      </dgm:t>
    </dgm:pt>
    <dgm:pt modelId="{1374536C-F173-43E5-BD3E-F98644CAA0C1}" type="sibTrans" cxnId="{802FA69D-560F-4DB0-93C0-90C1A0DC12AB}">
      <dgm:prSet/>
      <dgm:spPr/>
      <dgm:t>
        <a:bodyPr/>
        <a:lstStyle/>
        <a:p>
          <a:endParaRPr lang="en-US"/>
        </a:p>
      </dgm:t>
    </dgm:pt>
    <dgm:pt modelId="{EA6FB944-F43D-4E43-A294-2C372F086EA4}">
      <dgm:prSet phldr="0" custT="1"/>
      <dgm:spPr/>
      <dgm:t>
        <a:bodyPr/>
        <a:lstStyle/>
        <a:p>
          <a:pPr rtl="0"/>
          <a:r>
            <a:rPr lang="en-US" sz="30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Affirm Current Vision, Mission, and Review Values</a:t>
          </a:r>
        </a:p>
      </dgm:t>
    </dgm:pt>
    <dgm:pt modelId="{DBD31EF9-EDFD-4734-8C0D-0A0BCBEDED84}" type="parTrans" cxnId="{701BF156-F3D0-4EB1-B28A-EBE3D265B12E}">
      <dgm:prSet/>
      <dgm:spPr/>
      <dgm:t>
        <a:bodyPr/>
        <a:lstStyle/>
        <a:p>
          <a:endParaRPr lang="en-US"/>
        </a:p>
      </dgm:t>
    </dgm:pt>
    <dgm:pt modelId="{C9146A80-84FE-4A6B-82F6-0D3FA2F5642A}" type="sibTrans" cxnId="{701BF156-F3D0-4EB1-B28A-EBE3D265B12E}">
      <dgm:prSet/>
      <dgm:spPr/>
      <dgm:t>
        <a:bodyPr/>
        <a:lstStyle/>
        <a:p>
          <a:endParaRPr lang="en-US"/>
        </a:p>
      </dgm:t>
    </dgm:pt>
    <dgm:pt modelId="{9E101B3C-2DD1-4DA5-A9C0-95509341693F}">
      <dgm:prSet phldr="0" custT="1"/>
      <dgm:spPr/>
      <dgm:t>
        <a:bodyPr/>
        <a:lstStyle/>
        <a:p>
          <a:pPr rtl="0"/>
          <a:r>
            <a: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Develop Consensus Priorities and Goals</a:t>
          </a:r>
        </a:p>
      </dgm:t>
    </dgm:pt>
    <dgm:pt modelId="{03F85023-9981-4CFF-9A69-8EA65224439A}" type="parTrans" cxnId="{FAF27EF4-F7A5-4FA7-89A4-0EDAE87E0A3D}">
      <dgm:prSet/>
      <dgm:spPr/>
      <dgm:t>
        <a:bodyPr/>
        <a:lstStyle/>
        <a:p>
          <a:endParaRPr lang="en-US"/>
        </a:p>
      </dgm:t>
    </dgm:pt>
    <dgm:pt modelId="{FFE958F2-F5B6-4948-AB73-0F0C7E073C76}" type="sibTrans" cxnId="{FAF27EF4-F7A5-4FA7-89A4-0EDAE87E0A3D}">
      <dgm:prSet/>
      <dgm:spPr/>
      <dgm:t>
        <a:bodyPr/>
        <a:lstStyle/>
        <a:p>
          <a:endParaRPr lang="en-US"/>
        </a:p>
      </dgm:t>
    </dgm:pt>
    <dgm:pt modelId="{A059A6A9-2E08-475C-85A3-6E3B5D1B6143}">
      <dgm:prSet phldr="0" custT="1"/>
      <dgm:spPr/>
      <dgm:t>
        <a:bodyPr/>
        <a:lstStyle/>
        <a:p>
          <a:pPr rtl="0"/>
          <a:r>
            <a:rPr lang="en-US" sz="30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Discuss Success Indicators</a:t>
          </a:r>
        </a:p>
      </dgm:t>
    </dgm:pt>
    <dgm:pt modelId="{593849DE-0899-4398-A524-B246E0DF1048}" type="parTrans" cxnId="{BDDEFE78-6C6B-429E-A5CA-F1AC461F6166}">
      <dgm:prSet/>
      <dgm:spPr/>
      <dgm:t>
        <a:bodyPr/>
        <a:lstStyle/>
        <a:p>
          <a:endParaRPr lang="en-US"/>
        </a:p>
      </dgm:t>
    </dgm:pt>
    <dgm:pt modelId="{D8A5A2B3-FBB6-4E53-9FCB-C5A484EE77DD}" type="sibTrans" cxnId="{BDDEFE78-6C6B-429E-A5CA-F1AC461F6166}">
      <dgm:prSet/>
      <dgm:spPr/>
      <dgm:t>
        <a:bodyPr/>
        <a:lstStyle/>
        <a:p>
          <a:endParaRPr lang="en-US"/>
        </a:p>
      </dgm:t>
    </dgm:pt>
    <dgm:pt modelId="{04184703-17E1-4B29-93E2-1BB7913E0DDC}">
      <dgm:prSet phldr="0" custT="1"/>
      <dgm:spPr/>
      <dgm:t>
        <a:bodyPr/>
        <a:lstStyle/>
        <a:p>
          <a:pPr rtl="0"/>
          <a:r>
            <a:rPr lang="en-US" sz="30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Review Community and Employee Survey Results</a:t>
          </a:r>
          <a:endParaRPr lang="en-US" sz="3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C32777A-2038-4CF8-8F54-1615643410C9}" type="parTrans" cxnId="{559E7FBC-2C23-419F-9850-5FA33DABC25B}">
      <dgm:prSet/>
      <dgm:spPr/>
      <dgm:t>
        <a:bodyPr/>
        <a:lstStyle/>
        <a:p>
          <a:endParaRPr lang="en-US"/>
        </a:p>
      </dgm:t>
    </dgm:pt>
    <dgm:pt modelId="{888547F1-B83C-4882-8E7A-413DE13178E8}" type="sibTrans" cxnId="{559E7FBC-2C23-419F-9850-5FA33DABC25B}">
      <dgm:prSet/>
      <dgm:spPr/>
      <dgm:t>
        <a:bodyPr/>
        <a:lstStyle/>
        <a:p>
          <a:endParaRPr lang="en-US"/>
        </a:p>
      </dgm:t>
    </dgm:pt>
    <dgm:pt modelId="{34DF655D-677F-4DCE-8B07-9BAD9D9CC35C}" type="pres">
      <dgm:prSet presAssocID="{58C3B803-980A-4188-B658-500F4134019D}" presName="linear" presStyleCnt="0">
        <dgm:presLayoutVars>
          <dgm:animLvl val="lvl"/>
          <dgm:resizeHandles val="exact"/>
        </dgm:presLayoutVars>
      </dgm:prSet>
      <dgm:spPr/>
    </dgm:pt>
    <dgm:pt modelId="{1888CACB-5AAA-4DAA-991F-7D99C9711428}" type="pres">
      <dgm:prSet presAssocID="{809158D7-ABE2-4D29-AD5D-A988D0BB8D61}" presName="parentText" presStyleLbl="node1" presStyleIdx="0" presStyleCnt="6" custScaleY="71356" custLinFactNeighborY="-96218">
        <dgm:presLayoutVars>
          <dgm:chMax val="0"/>
          <dgm:bulletEnabled val="1"/>
        </dgm:presLayoutVars>
      </dgm:prSet>
      <dgm:spPr/>
    </dgm:pt>
    <dgm:pt modelId="{B0CA6027-5BB3-4D12-B6CD-BE3CF62F0CE9}" type="pres">
      <dgm:prSet presAssocID="{1374536C-F173-43E5-BD3E-F98644CAA0C1}" presName="spacer" presStyleCnt="0"/>
      <dgm:spPr/>
    </dgm:pt>
    <dgm:pt modelId="{AB9A2E18-9071-4AB2-A236-99703935AAF8}" type="pres">
      <dgm:prSet presAssocID="{75E12BA8-1B90-4F81-84CD-937E312319A7}" presName="parentText" presStyleLbl="node1" presStyleIdx="1" presStyleCnt="6" custScaleY="72697">
        <dgm:presLayoutVars>
          <dgm:chMax val="0"/>
          <dgm:bulletEnabled val="1"/>
        </dgm:presLayoutVars>
      </dgm:prSet>
      <dgm:spPr/>
    </dgm:pt>
    <dgm:pt modelId="{89BFDDD1-A12E-44D5-B952-02991E9FD02A}" type="pres">
      <dgm:prSet presAssocID="{186C7FFD-A321-4E68-B447-3D14C8678E4B}" presName="spacer" presStyleCnt="0"/>
      <dgm:spPr/>
    </dgm:pt>
    <dgm:pt modelId="{B6E56A53-944D-4A10-B0DE-DF455FDCBA05}" type="pres">
      <dgm:prSet presAssocID="{04184703-17E1-4B29-93E2-1BB7913E0DD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76F60EE-B545-4EA9-A42E-F1EE4EDB552E}" type="pres">
      <dgm:prSet presAssocID="{888547F1-B83C-4882-8E7A-413DE13178E8}" presName="spacer" presStyleCnt="0"/>
      <dgm:spPr/>
    </dgm:pt>
    <dgm:pt modelId="{62A9D409-E0F7-4212-AC92-E7A7390F050B}" type="pres">
      <dgm:prSet presAssocID="{EA6FB944-F43D-4E43-A294-2C372F086EA4}" presName="parentText" presStyleLbl="node1" presStyleIdx="3" presStyleCnt="6" custScaleY="81954">
        <dgm:presLayoutVars>
          <dgm:chMax val="0"/>
          <dgm:bulletEnabled val="1"/>
        </dgm:presLayoutVars>
      </dgm:prSet>
      <dgm:spPr/>
    </dgm:pt>
    <dgm:pt modelId="{1254F8F0-882E-4641-BFFF-2A9A175F667B}" type="pres">
      <dgm:prSet presAssocID="{C9146A80-84FE-4A6B-82F6-0D3FA2F5642A}" presName="spacer" presStyleCnt="0"/>
      <dgm:spPr/>
    </dgm:pt>
    <dgm:pt modelId="{97FB1FE1-8DCA-47C4-BB0B-565C4E567360}" type="pres">
      <dgm:prSet presAssocID="{9E101B3C-2DD1-4DA5-A9C0-95509341693F}" presName="parentText" presStyleLbl="node1" presStyleIdx="4" presStyleCnt="6" custScaleY="76203">
        <dgm:presLayoutVars>
          <dgm:chMax val="0"/>
          <dgm:bulletEnabled val="1"/>
        </dgm:presLayoutVars>
      </dgm:prSet>
      <dgm:spPr/>
    </dgm:pt>
    <dgm:pt modelId="{92F336B0-33BE-4DA7-BD48-075692C2A615}" type="pres">
      <dgm:prSet presAssocID="{FFE958F2-F5B6-4948-AB73-0F0C7E073C76}" presName="spacer" presStyleCnt="0"/>
      <dgm:spPr/>
    </dgm:pt>
    <dgm:pt modelId="{0446554C-4432-4EC2-AD9A-9154610731EE}" type="pres">
      <dgm:prSet presAssocID="{A059A6A9-2E08-475C-85A3-6E3B5D1B614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D92380A-8087-46B7-A9B0-109B40939496}" srcId="{58C3B803-980A-4188-B658-500F4134019D}" destId="{75E12BA8-1B90-4F81-84CD-937E312319A7}" srcOrd="1" destOrd="0" parTransId="{E6366171-C08E-4EFD-9A96-E9E25B8DA98D}" sibTransId="{186C7FFD-A321-4E68-B447-3D14C8678E4B}"/>
    <dgm:cxn modelId="{F2520674-0F25-4C21-B669-21D5C1070BFB}" type="presOf" srcId="{58C3B803-980A-4188-B658-500F4134019D}" destId="{34DF655D-677F-4DCE-8B07-9BAD9D9CC35C}" srcOrd="0" destOrd="0" presId="urn:microsoft.com/office/officeart/2005/8/layout/vList2"/>
    <dgm:cxn modelId="{701BF156-F3D0-4EB1-B28A-EBE3D265B12E}" srcId="{58C3B803-980A-4188-B658-500F4134019D}" destId="{EA6FB944-F43D-4E43-A294-2C372F086EA4}" srcOrd="3" destOrd="0" parTransId="{DBD31EF9-EDFD-4734-8C0D-0A0BCBEDED84}" sibTransId="{C9146A80-84FE-4A6B-82F6-0D3FA2F5642A}"/>
    <dgm:cxn modelId="{BDDEFE78-6C6B-429E-A5CA-F1AC461F6166}" srcId="{58C3B803-980A-4188-B658-500F4134019D}" destId="{A059A6A9-2E08-475C-85A3-6E3B5D1B6143}" srcOrd="5" destOrd="0" parTransId="{593849DE-0899-4398-A524-B246E0DF1048}" sibTransId="{D8A5A2B3-FBB6-4E53-9FCB-C5A484EE77DD}"/>
    <dgm:cxn modelId="{351AB880-205C-49F5-AEE1-B8FF594B725B}" type="presOf" srcId="{04184703-17E1-4B29-93E2-1BB7913E0DDC}" destId="{B6E56A53-944D-4A10-B0DE-DF455FDCBA05}" srcOrd="0" destOrd="0" presId="urn:microsoft.com/office/officeart/2005/8/layout/vList2"/>
    <dgm:cxn modelId="{802FA69D-560F-4DB0-93C0-90C1A0DC12AB}" srcId="{58C3B803-980A-4188-B658-500F4134019D}" destId="{809158D7-ABE2-4D29-AD5D-A988D0BB8D61}" srcOrd="0" destOrd="0" parTransId="{124BCF87-91D2-4094-AF8C-2D4E548A371C}" sibTransId="{1374536C-F173-43E5-BD3E-F98644CAA0C1}"/>
    <dgm:cxn modelId="{BB8817A4-46E8-4B8B-83FB-E53B3166AECA}" type="presOf" srcId="{EA6FB944-F43D-4E43-A294-2C372F086EA4}" destId="{62A9D409-E0F7-4212-AC92-E7A7390F050B}" srcOrd="0" destOrd="0" presId="urn:microsoft.com/office/officeart/2005/8/layout/vList2"/>
    <dgm:cxn modelId="{42496EA9-59F1-4650-8365-839241526BCF}" type="presOf" srcId="{A059A6A9-2E08-475C-85A3-6E3B5D1B6143}" destId="{0446554C-4432-4EC2-AD9A-9154610731EE}" srcOrd="0" destOrd="0" presId="urn:microsoft.com/office/officeart/2005/8/layout/vList2"/>
    <dgm:cxn modelId="{559E7FBC-2C23-419F-9850-5FA33DABC25B}" srcId="{58C3B803-980A-4188-B658-500F4134019D}" destId="{04184703-17E1-4B29-93E2-1BB7913E0DDC}" srcOrd="2" destOrd="0" parTransId="{7C32777A-2038-4CF8-8F54-1615643410C9}" sibTransId="{888547F1-B83C-4882-8E7A-413DE13178E8}"/>
    <dgm:cxn modelId="{30C9CCD0-D227-4646-9711-F363FA9F6E37}" type="presOf" srcId="{809158D7-ABE2-4D29-AD5D-A988D0BB8D61}" destId="{1888CACB-5AAA-4DAA-991F-7D99C9711428}" srcOrd="0" destOrd="0" presId="urn:microsoft.com/office/officeart/2005/8/layout/vList2"/>
    <dgm:cxn modelId="{8023CCD8-5FD5-464C-898D-D42DA6A9F452}" type="presOf" srcId="{75E12BA8-1B90-4F81-84CD-937E312319A7}" destId="{AB9A2E18-9071-4AB2-A236-99703935AAF8}" srcOrd="0" destOrd="0" presId="urn:microsoft.com/office/officeart/2005/8/layout/vList2"/>
    <dgm:cxn modelId="{AF21FBF3-8D05-45F0-95AD-25FB9EA60D22}" type="presOf" srcId="{9E101B3C-2DD1-4DA5-A9C0-95509341693F}" destId="{97FB1FE1-8DCA-47C4-BB0B-565C4E567360}" srcOrd="0" destOrd="0" presId="urn:microsoft.com/office/officeart/2005/8/layout/vList2"/>
    <dgm:cxn modelId="{FAF27EF4-F7A5-4FA7-89A4-0EDAE87E0A3D}" srcId="{58C3B803-980A-4188-B658-500F4134019D}" destId="{9E101B3C-2DD1-4DA5-A9C0-95509341693F}" srcOrd="4" destOrd="0" parTransId="{03F85023-9981-4CFF-9A69-8EA65224439A}" sibTransId="{FFE958F2-F5B6-4948-AB73-0F0C7E073C76}"/>
    <dgm:cxn modelId="{B12B17A4-C27D-4B29-A857-7782466049C2}" type="presParOf" srcId="{34DF655D-677F-4DCE-8B07-9BAD9D9CC35C}" destId="{1888CACB-5AAA-4DAA-991F-7D99C9711428}" srcOrd="0" destOrd="0" presId="urn:microsoft.com/office/officeart/2005/8/layout/vList2"/>
    <dgm:cxn modelId="{610E10CF-2207-4EA2-95F7-47A6DFDD1FDA}" type="presParOf" srcId="{34DF655D-677F-4DCE-8B07-9BAD9D9CC35C}" destId="{B0CA6027-5BB3-4D12-B6CD-BE3CF62F0CE9}" srcOrd="1" destOrd="0" presId="urn:microsoft.com/office/officeart/2005/8/layout/vList2"/>
    <dgm:cxn modelId="{21FBD11D-2DAA-44D3-BCDE-E4CBBDBB7CB8}" type="presParOf" srcId="{34DF655D-677F-4DCE-8B07-9BAD9D9CC35C}" destId="{AB9A2E18-9071-4AB2-A236-99703935AAF8}" srcOrd="2" destOrd="0" presId="urn:microsoft.com/office/officeart/2005/8/layout/vList2"/>
    <dgm:cxn modelId="{ABC0F601-09E3-4AC3-B910-1C60E1D803AF}" type="presParOf" srcId="{34DF655D-677F-4DCE-8B07-9BAD9D9CC35C}" destId="{89BFDDD1-A12E-44D5-B952-02991E9FD02A}" srcOrd="3" destOrd="0" presId="urn:microsoft.com/office/officeart/2005/8/layout/vList2"/>
    <dgm:cxn modelId="{8A9DF6E3-B5CD-48FF-B1BB-91C2B6CDF81D}" type="presParOf" srcId="{34DF655D-677F-4DCE-8B07-9BAD9D9CC35C}" destId="{B6E56A53-944D-4A10-B0DE-DF455FDCBA05}" srcOrd="4" destOrd="0" presId="urn:microsoft.com/office/officeart/2005/8/layout/vList2"/>
    <dgm:cxn modelId="{5AE17483-7D76-403F-AEA8-1F7B0A7FA733}" type="presParOf" srcId="{34DF655D-677F-4DCE-8B07-9BAD9D9CC35C}" destId="{476F60EE-B545-4EA9-A42E-F1EE4EDB552E}" srcOrd="5" destOrd="0" presId="urn:microsoft.com/office/officeart/2005/8/layout/vList2"/>
    <dgm:cxn modelId="{457D79A5-C476-4589-B2EE-8DFEBACDB694}" type="presParOf" srcId="{34DF655D-677F-4DCE-8B07-9BAD9D9CC35C}" destId="{62A9D409-E0F7-4212-AC92-E7A7390F050B}" srcOrd="6" destOrd="0" presId="urn:microsoft.com/office/officeart/2005/8/layout/vList2"/>
    <dgm:cxn modelId="{B90007FA-9F25-4E34-9E72-0790AFEC4573}" type="presParOf" srcId="{34DF655D-677F-4DCE-8B07-9BAD9D9CC35C}" destId="{1254F8F0-882E-4641-BFFF-2A9A175F667B}" srcOrd="7" destOrd="0" presId="urn:microsoft.com/office/officeart/2005/8/layout/vList2"/>
    <dgm:cxn modelId="{D4C82E9F-0AF4-49C1-BCE7-E576641B80CA}" type="presParOf" srcId="{34DF655D-677F-4DCE-8B07-9BAD9D9CC35C}" destId="{97FB1FE1-8DCA-47C4-BB0B-565C4E567360}" srcOrd="8" destOrd="0" presId="urn:microsoft.com/office/officeart/2005/8/layout/vList2"/>
    <dgm:cxn modelId="{8F2758D5-4D06-486B-84DF-4E390D32C2A2}" type="presParOf" srcId="{34DF655D-677F-4DCE-8B07-9BAD9D9CC35C}" destId="{92F336B0-33BE-4DA7-BD48-075692C2A615}" srcOrd="9" destOrd="0" presId="urn:microsoft.com/office/officeart/2005/8/layout/vList2"/>
    <dgm:cxn modelId="{8D80ED15-F30F-45F7-B075-3618DB8D9F0C}" type="presParOf" srcId="{34DF655D-677F-4DCE-8B07-9BAD9D9CC35C}" destId="{0446554C-4432-4EC2-AD9A-9154610731E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3CE346-343E-4CAD-B5A2-602665C052A1}" type="doc">
      <dgm:prSet loTypeId="urn:microsoft.com/office/officeart/2005/8/layout/cycle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228A9E-2719-40F1-804A-A74EF5CAC7C7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100" b="1"/>
            <a:t>Commission and Staff Interviews</a:t>
          </a:r>
        </a:p>
      </dgm:t>
    </dgm:pt>
    <dgm:pt modelId="{501700F4-A78A-4196-9451-2E978D2D48CE}" type="parTrans" cxnId="{585C9B3F-98A1-44D2-AD54-4EFE2E7DB2D9}">
      <dgm:prSet/>
      <dgm:spPr/>
      <dgm:t>
        <a:bodyPr/>
        <a:lstStyle/>
        <a:p>
          <a:endParaRPr lang="en-US"/>
        </a:p>
      </dgm:t>
    </dgm:pt>
    <dgm:pt modelId="{0EEF90AA-38B6-4EF1-9A11-54B850A977C1}" type="sibTrans" cxnId="{585C9B3F-98A1-44D2-AD54-4EFE2E7DB2D9}">
      <dgm:prSet/>
      <dgm:spPr/>
      <dgm:t>
        <a:bodyPr/>
        <a:lstStyle/>
        <a:p>
          <a:endParaRPr lang="en-US"/>
        </a:p>
      </dgm:t>
    </dgm:pt>
    <dgm:pt modelId="{843A4662-6890-4627-830B-7F48CD01C5A4}">
      <dgm:prSet custT="1"/>
      <dgm:spPr/>
      <dgm:t>
        <a:bodyPr/>
        <a:lstStyle/>
        <a:p>
          <a:r>
            <a:rPr lang="en-US" sz="1100" b="1"/>
            <a:t>Conduct Community and Employee Survey</a:t>
          </a:r>
        </a:p>
      </dgm:t>
    </dgm:pt>
    <dgm:pt modelId="{62E2267A-1F7C-4166-B49E-C043DB759F1C}" type="parTrans" cxnId="{4C2392BE-BA26-47F2-B6B3-530F3FA0D32C}">
      <dgm:prSet/>
      <dgm:spPr/>
      <dgm:t>
        <a:bodyPr/>
        <a:lstStyle/>
        <a:p>
          <a:endParaRPr lang="en-US"/>
        </a:p>
      </dgm:t>
    </dgm:pt>
    <dgm:pt modelId="{88A0D9C7-8E90-4906-896C-74ECDBEA2AA5}" type="sibTrans" cxnId="{4C2392BE-BA26-47F2-B6B3-530F3FA0D32C}">
      <dgm:prSet/>
      <dgm:spPr/>
      <dgm:t>
        <a:bodyPr/>
        <a:lstStyle/>
        <a:p>
          <a:endParaRPr lang="en-US"/>
        </a:p>
      </dgm:t>
    </dgm:pt>
    <dgm:pt modelId="{F8A4613F-B4B1-476F-8FF5-7E20A55471CE}">
      <dgm:prSet phldr="0" custT="1"/>
      <dgm:spPr/>
      <dgm:t>
        <a:bodyPr/>
        <a:lstStyle/>
        <a:p>
          <a:pPr marL="0" indent="0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b="1" kern="1200" dirty="0">
              <a:latin typeface="Calibri"/>
              <a:ea typeface="+mn-ea"/>
              <a:cs typeface="Calibri"/>
            </a:rPr>
            <a:t>Conduct Strategic Plan Workshop with Commissioners</a:t>
          </a:r>
        </a:p>
      </dgm:t>
    </dgm:pt>
    <dgm:pt modelId="{F486F647-1691-42B1-AC6B-DB899740AFEE}" type="parTrans" cxnId="{2E7DD92B-DF45-4060-8F3F-63D76EC54602}">
      <dgm:prSet/>
      <dgm:spPr/>
      <dgm:t>
        <a:bodyPr/>
        <a:lstStyle/>
        <a:p>
          <a:endParaRPr lang="en-US"/>
        </a:p>
      </dgm:t>
    </dgm:pt>
    <dgm:pt modelId="{8F8ACC90-27F0-421D-A103-D963F6614774}" type="sibTrans" cxnId="{2E7DD92B-DF45-4060-8F3F-63D76EC54602}">
      <dgm:prSet/>
      <dgm:spPr/>
      <dgm:t>
        <a:bodyPr/>
        <a:lstStyle/>
        <a:p>
          <a:endParaRPr lang="en-US"/>
        </a:p>
      </dgm:t>
    </dgm:pt>
    <dgm:pt modelId="{AE1E376F-636D-421D-BF54-C1D671947B96}">
      <dgm:prSet phldr="0" custT="1"/>
      <dgm:spPr/>
      <dgm:t>
        <a:bodyPr/>
        <a:lstStyle/>
        <a:p>
          <a:pPr marL="0" indent="0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b="1" kern="1200" dirty="0">
              <a:latin typeface="Calibri"/>
              <a:ea typeface="+mn-ea"/>
              <a:cs typeface="Calibri"/>
            </a:rPr>
            <a:t>Prepare Strategic Plan</a:t>
          </a:r>
        </a:p>
      </dgm:t>
    </dgm:pt>
    <dgm:pt modelId="{C02FB2DE-F54D-409E-B1CF-D97140608100}" type="parTrans" cxnId="{91CAA017-5DEB-470A-9164-0514413D24DD}">
      <dgm:prSet/>
      <dgm:spPr/>
      <dgm:t>
        <a:bodyPr/>
        <a:lstStyle/>
        <a:p>
          <a:endParaRPr lang="en-US"/>
        </a:p>
      </dgm:t>
    </dgm:pt>
    <dgm:pt modelId="{2CF7652E-EA60-400E-B60C-F0D602348A19}" type="sibTrans" cxnId="{91CAA017-5DEB-470A-9164-0514413D24DD}">
      <dgm:prSet/>
      <dgm:spPr/>
      <dgm:t>
        <a:bodyPr/>
        <a:lstStyle/>
        <a:p>
          <a:endParaRPr lang="en-US"/>
        </a:p>
      </dgm:t>
    </dgm:pt>
    <dgm:pt modelId="{4322FE55-AE70-4A75-B282-56B5E7BB88B1}">
      <dgm:prSet phldr="0" custT="1"/>
      <dgm:spPr/>
      <dgm:t>
        <a:bodyPr/>
        <a:lstStyle/>
        <a:p>
          <a:pPr marL="0" indent="0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b="1" kern="1200" dirty="0">
              <a:latin typeface="Calibri"/>
              <a:ea typeface="+mn-ea"/>
              <a:cs typeface="Calibri"/>
            </a:rPr>
            <a:t>Commission Action on Strategic Plan</a:t>
          </a:r>
        </a:p>
      </dgm:t>
    </dgm:pt>
    <dgm:pt modelId="{BB81718A-D67D-4369-8379-A176D89E28A9}" type="parTrans" cxnId="{E35C8DD0-9363-4064-B592-6AC4C7D6D3A4}">
      <dgm:prSet/>
      <dgm:spPr/>
      <dgm:t>
        <a:bodyPr/>
        <a:lstStyle/>
        <a:p>
          <a:endParaRPr lang="en-US"/>
        </a:p>
      </dgm:t>
    </dgm:pt>
    <dgm:pt modelId="{80944118-0360-401C-94EB-C6849378E9C0}" type="sibTrans" cxnId="{E35C8DD0-9363-4064-B592-6AC4C7D6D3A4}">
      <dgm:prSet/>
      <dgm:spPr/>
      <dgm:t>
        <a:bodyPr/>
        <a:lstStyle/>
        <a:p>
          <a:endParaRPr lang="en-US"/>
        </a:p>
      </dgm:t>
    </dgm:pt>
    <dgm:pt modelId="{EF2F3B1F-8EC3-437D-B5E6-DF8D75A8E73D}">
      <dgm:prSet phldr="0" custT="1"/>
      <dgm:spPr/>
      <dgm:t>
        <a:bodyPr/>
        <a:lstStyle/>
        <a:p>
          <a:pPr marL="0" indent="0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100" b="1" kern="1200" dirty="0">
              <a:latin typeface="Calibri"/>
              <a:ea typeface="+mn-ea"/>
              <a:cs typeface="Calibri"/>
            </a:rPr>
            <a:t>Prepare Implementation  Action Plan</a:t>
          </a:r>
        </a:p>
      </dgm:t>
    </dgm:pt>
    <dgm:pt modelId="{B5121528-EEC9-4A67-A59B-1357855D0E68}" type="parTrans" cxnId="{D36687AF-371C-4159-9263-BF005A84A51B}">
      <dgm:prSet/>
      <dgm:spPr/>
      <dgm:t>
        <a:bodyPr/>
        <a:lstStyle/>
        <a:p>
          <a:endParaRPr lang="en-US"/>
        </a:p>
      </dgm:t>
    </dgm:pt>
    <dgm:pt modelId="{5DBAB99A-34D8-4FAC-AE98-3813E0576C23}" type="sibTrans" cxnId="{D36687AF-371C-4159-9263-BF005A84A51B}">
      <dgm:prSet/>
      <dgm:spPr/>
      <dgm:t>
        <a:bodyPr/>
        <a:lstStyle/>
        <a:p>
          <a:endParaRPr lang="en-US"/>
        </a:p>
      </dgm:t>
    </dgm:pt>
    <dgm:pt modelId="{883DCEEC-1A08-4A0C-841B-7583C1070534}">
      <dgm:prSet phldrT="[Text]" custT="1"/>
      <dgm:spPr/>
      <dgm:t>
        <a:bodyPr/>
        <a:lstStyle/>
        <a:p>
          <a:r>
            <a:rPr lang="en-US" sz="1100" b="1"/>
            <a:t>Develop Environmental Scan</a:t>
          </a:r>
        </a:p>
      </dgm:t>
    </dgm:pt>
    <dgm:pt modelId="{BD69C049-581F-4E35-A89F-9C824E600875}" type="parTrans" cxnId="{E72527F6-47D6-4BE4-8844-DC371F960087}">
      <dgm:prSet/>
      <dgm:spPr/>
      <dgm:t>
        <a:bodyPr/>
        <a:lstStyle/>
        <a:p>
          <a:endParaRPr lang="en-US"/>
        </a:p>
      </dgm:t>
    </dgm:pt>
    <dgm:pt modelId="{B18D6BD7-E905-410D-A3BC-7FBC04F3184F}" type="sibTrans" cxnId="{E72527F6-47D6-4BE4-8844-DC371F960087}">
      <dgm:prSet/>
      <dgm:spPr/>
      <dgm:t>
        <a:bodyPr/>
        <a:lstStyle/>
        <a:p>
          <a:endParaRPr lang="en-US"/>
        </a:p>
      </dgm:t>
    </dgm:pt>
    <dgm:pt modelId="{42E70836-907A-401F-BCE2-B44CF8DC509F}" type="pres">
      <dgm:prSet presAssocID="{073CE346-343E-4CAD-B5A2-602665C052A1}" presName="cycle" presStyleCnt="0">
        <dgm:presLayoutVars>
          <dgm:dir/>
          <dgm:resizeHandles val="exact"/>
        </dgm:presLayoutVars>
      </dgm:prSet>
      <dgm:spPr/>
    </dgm:pt>
    <dgm:pt modelId="{10A14D90-6B6B-4EF0-8AAD-FA4D024C93AB}" type="pres">
      <dgm:prSet presAssocID="{3D228A9E-2719-40F1-804A-A74EF5CAC7C7}" presName="node" presStyleLbl="node1" presStyleIdx="0" presStyleCnt="7" custScaleX="131453" custScaleY="101477" custRadScaleRad="97833" custRadScaleInc="-16067">
        <dgm:presLayoutVars>
          <dgm:bulletEnabled val="1"/>
        </dgm:presLayoutVars>
      </dgm:prSet>
      <dgm:spPr/>
    </dgm:pt>
    <dgm:pt modelId="{9809626D-38AA-4B37-A292-24E53CC53801}" type="pres">
      <dgm:prSet presAssocID="{3D228A9E-2719-40F1-804A-A74EF5CAC7C7}" presName="spNode" presStyleCnt="0"/>
      <dgm:spPr/>
    </dgm:pt>
    <dgm:pt modelId="{B76ADE66-8E3B-4208-9A13-95C65420D16E}" type="pres">
      <dgm:prSet presAssocID="{0EEF90AA-38B6-4EF1-9A11-54B850A977C1}" presName="sibTrans" presStyleLbl="sibTrans1D1" presStyleIdx="0" presStyleCnt="7"/>
      <dgm:spPr/>
    </dgm:pt>
    <dgm:pt modelId="{E045EF39-CB80-48ED-9523-A401DC49087C}" type="pres">
      <dgm:prSet presAssocID="{843A4662-6890-4627-830B-7F48CD01C5A4}" presName="node" presStyleLbl="node1" presStyleIdx="1" presStyleCnt="7" custScaleX="130189" custRadScaleRad="96604" custRadScaleInc="-14384">
        <dgm:presLayoutVars>
          <dgm:bulletEnabled val="1"/>
        </dgm:presLayoutVars>
      </dgm:prSet>
      <dgm:spPr/>
    </dgm:pt>
    <dgm:pt modelId="{CF49B208-8BDD-467D-BD9C-75F76D152036}" type="pres">
      <dgm:prSet presAssocID="{843A4662-6890-4627-830B-7F48CD01C5A4}" presName="spNode" presStyleCnt="0"/>
      <dgm:spPr/>
    </dgm:pt>
    <dgm:pt modelId="{5C760C8B-743D-4BDB-B84E-1A2D7CCA7424}" type="pres">
      <dgm:prSet presAssocID="{88A0D9C7-8E90-4906-896C-74ECDBEA2AA5}" presName="sibTrans" presStyleLbl="sibTrans1D1" presStyleIdx="1" presStyleCnt="7"/>
      <dgm:spPr/>
    </dgm:pt>
    <dgm:pt modelId="{9CFABDAD-58EB-49B0-BE78-4DEAEC148395}" type="pres">
      <dgm:prSet presAssocID="{883DCEEC-1A08-4A0C-841B-7583C1070534}" presName="node" presStyleLbl="node1" presStyleIdx="2" presStyleCnt="7" custScaleX="137147" custScaleY="101511" custRadScaleRad="98783" custRadScaleInc="-61814">
        <dgm:presLayoutVars>
          <dgm:bulletEnabled val="1"/>
        </dgm:presLayoutVars>
      </dgm:prSet>
      <dgm:spPr/>
    </dgm:pt>
    <dgm:pt modelId="{1206B9D6-107D-49E1-A15A-C1E4B0CCC9DC}" type="pres">
      <dgm:prSet presAssocID="{883DCEEC-1A08-4A0C-841B-7583C1070534}" presName="spNode" presStyleCnt="0"/>
      <dgm:spPr/>
    </dgm:pt>
    <dgm:pt modelId="{2C74968C-ADCA-445F-84F9-65B9726AE917}" type="pres">
      <dgm:prSet presAssocID="{B18D6BD7-E905-410D-A3BC-7FBC04F3184F}" presName="sibTrans" presStyleLbl="sibTrans1D1" presStyleIdx="2" presStyleCnt="7"/>
      <dgm:spPr/>
    </dgm:pt>
    <dgm:pt modelId="{A1D44EF3-1B2D-4278-9774-BA4C6F4EC7CF}" type="pres">
      <dgm:prSet presAssocID="{F8A4613F-B4B1-476F-8FF5-7E20A55471CE}" presName="node" presStyleLbl="node1" presStyleIdx="3" presStyleCnt="7" custScaleX="134260" custRadScaleRad="100278" custRadScaleInc="-35592">
        <dgm:presLayoutVars>
          <dgm:bulletEnabled val="1"/>
        </dgm:presLayoutVars>
      </dgm:prSet>
      <dgm:spPr/>
    </dgm:pt>
    <dgm:pt modelId="{DDF81536-1080-4F02-89A2-3295AEEFD13D}" type="pres">
      <dgm:prSet presAssocID="{F8A4613F-B4B1-476F-8FF5-7E20A55471CE}" presName="spNode" presStyleCnt="0"/>
      <dgm:spPr/>
    </dgm:pt>
    <dgm:pt modelId="{ADBD53CB-665D-442E-85BA-5BA9A6C99313}" type="pres">
      <dgm:prSet presAssocID="{8F8ACC90-27F0-421D-A103-D963F6614774}" presName="sibTrans" presStyleLbl="sibTrans1D1" presStyleIdx="3" presStyleCnt="7"/>
      <dgm:spPr/>
    </dgm:pt>
    <dgm:pt modelId="{7C38978A-8661-463D-BA13-C7F2C8922C7B}" type="pres">
      <dgm:prSet presAssocID="{AE1E376F-636D-421D-BF54-C1D671947B96}" presName="node" presStyleLbl="node1" presStyleIdx="4" presStyleCnt="7" custScaleX="141218" custRadScaleRad="98694" custRadScaleInc="37976">
        <dgm:presLayoutVars>
          <dgm:bulletEnabled val="1"/>
        </dgm:presLayoutVars>
      </dgm:prSet>
      <dgm:spPr/>
    </dgm:pt>
    <dgm:pt modelId="{17C2FA44-E6C6-4903-94E3-F6BF2C30777B}" type="pres">
      <dgm:prSet presAssocID="{AE1E376F-636D-421D-BF54-C1D671947B96}" presName="spNode" presStyleCnt="0"/>
      <dgm:spPr/>
    </dgm:pt>
    <dgm:pt modelId="{307CAA82-1F17-4C72-9386-4658A1EF995C}" type="pres">
      <dgm:prSet presAssocID="{2CF7652E-EA60-400E-B60C-F0D602348A19}" presName="sibTrans" presStyleLbl="sibTrans1D1" presStyleIdx="4" presStyleCnt="7"/>
      <dgm:spPr/>
    </dgm:pt>
    <dgm:pt modelId="{1AB249C6-D2B5-49B6-9E15-28CD84C9003C}" type="pres">
      <dgm:prSet presAssocID="{4322FE55-AE70-4A75-B282-56B5E7BB88B1}" presName="node" presStyleLbl="node1" presStyleIdx="5" presStyleCnt="7" custScaleX="133771">
        <dgm:presLayoutVars>
          <dgm:bulletEnabled val="1"/>
        </dgm:presLayoutVars>
      </dgm:prSet>
      <dgm:spPr/>
    </dgm:pt>
    <dgm:pt modelId="{E692B465-2F6E-45FA-AC59-A5EA1D4E9C36}" type="pres">
      <dgm:prSet presAssocID="{4322FE55-AE70-4A75-B282-56B5E7BB88B1}" presName="spNode" presStyleCnt="0"/>
      <dgm:spPr/>
    </dgm:pt>
    <dgm:pt modelId="{FD7145C2-7DB7-4856-BDBE-7B95CDB5AD23}" type="pres">
      <dgm:prSet presAssocID="{80944118-0360-401C-94EB-C6849378E9C0}" presName="sibTrans" presStyleLbl="sibTrans1D1" presStyleIdx="5" presStyleCnt="7"/>
      <dgm:spPr/>
    </dgm:pt>
    <dgm:pt modelId="{70B6B24E-7106-44EC-A56A-9F02A3292C3D}" type="pres">
      <dgm:prSet presAssocID="{EF2F3B1F-8EC3-437D-B5E6-DF8D75A8E73D}" presName="node" presStyleLbl="node1" presStyleIdx="6" presStyleCnt="7" custScaleX="137351" custRadScaleRad="101310" custRadScaleInc="-35113">
        <dgm:presLayoutVars>
          <dgm:bulletEnabled val="1"/>
        </dgm:presLayoutVars>
      </dgm:prSet>
      <dgm:spPr/>
    </dgm:pt>
    <dgm:pt modelId="{FDC7EAEA-8D09-4992-83D3-7F3D1BA5210B}" type="pres">
      <dgm:prSet presAssocID="{EF2F3B1F-8EC3-437D-B5E6-DF8D75A8E73D}" presName="spNode" presStyleCnt="0"/>
      <dgm:spPr/>
    </dgm:pt>
    <dgm:pt modelId="{18511076-8157-4AA5-8C4F-AF0321019068}" type="pres">
      <dgm:prSet presAssocID="{5DBAB99A-34D8-4FAC-AE98-3813E0576C23}" presName="sibTrans" presStyleLbl="sibTrans1D1" presStyleIdx="6" presStyleCnt="7"/>
      <dgm:spPr/>
    </dgm:pt>
  </dgm:ptLst>
  <dgm:cxnLst>
    <dgm:cxn modelId="{E96E4310-7A82-43FD-9709-F52DF1C56265}" type="presOf" srcId="{4322FE55-AE70-4A75-B282-56B5E7BB88B1}" destId="{1AB249C6-D2B5-49B6-9E15-28CD84C9003C}" srcOrd="0" destOrd="0" presId="urn:microsoft.com/office/officeart/2005/8/layout/cycle5"/>
    <dgm:cxn modelId="{91CAA017-5DEB-470A-9164-0514413D24DD}" srcId="{073CE346-343E-4CAD-B5A2-602665C052A1}" destId="{AE1E376F-636D-421D-BF54-C1D671947B96}" srcOrd="4" destOrd="0" parTransId="{C02FB2DE-F54D-409E-B1CF-D97140608100}" sibTransId="{2CF7652E-EA60-400E-B60C-F0D602348A19}"/>
    <dgm:cxn modelId="{2E7DD92B-DF45-4060-8F3F-63D76EC54602}" srcId="{073CE346-343E-4CAD-B5A2-602665C052A1}" destId="{F8A4613F-B4B1-476F-8FF5-7E20A55471CE}" srcOrd="3" destOrd="0" parTransId="{F486F647-1691-42B1-AC6B-DB899740AFEE}" sibTransId="{8F8ACC90-27F0-421D-A103-D963F6614774}"/>
    <dgm:cxn modelId="{585C9B3F-98A1-44D2-AD54-4EFE2E7DB2D9}" srcId="{073CE346-343E-4CAD-B5A2-602665C052A1}" destId="{3D228A9E-2719-40F1-804A-A74EF5CAC7C7}" srcOrd="0" destOrd="0" parTransId="{501700F4-A78A-4196-9451-2E978D2D48CE}" sibTransId="{0EEF90AA-38B6-4EF1-9A11-54B850A977C1}"/>
    <dgm:cxn modelId="{269B2461-E893-416A-8DA6-323325098A12}" type="presOf" srcId="{8F8ACC90-27F0-421D-A103-D963F6614774}" destId="{ADBD53CB-665D-442E-85BA-5BA9A6C99313}" srcOrd="0" destOrd="0" presId="urn:microsoft.com/office/officeart/2005/8/layout/cycle5"/>
    <dgm:cxn modelId="{0D3D1964-8CAE-4A51-9CCE-139417B9CED4}" type="presOf" srcId="{5DBAB99A-34D8-4FAC-AE98-3813E0576C23}" destId="{18511076-8157-4AA5-8C4F-AF0321019068}" srcOrd="0" destOrd="0" presId="urn:microsoft.com/office/officeart/2005/8/layout/cycle5"/>
    <dgm:cxn modelId="{B76CAE44-0E13-4FA7-A290-8F00C63CB8FB}" type="presOf" srcId="{843A4662-6890-4627-830B-7F48CD01C5A4}" destId="{E045EF39-CB80-48ED-9523-A401DC49087C}" srcOrd="0" destOrd="0" presId="urn:microsoft.com/office/officeart/2005/8/layout/cycle5"/>
    <dgm:cxn modelId="{80BA496C-59FB-442F-B54F-0CBFC3FA9C5B}" type="presOf" srcId="{AE1E376F-636D-421D-BF54-C1D671947B96}" destId="{7C38978A-8661-463D-BA13-C7F2C8922C7B}" srcOrd="0" destOrd="0" presId="urn:microsoft.com/office/officeart/2005/8/layout/cycle5"/>
    <dgm:cxn modelId="{60C4706C-4CD1-4BA3-A536-517F51F101C9}" type="presOf" srcId="{88A0D9C7-8E90-4906-896C-74ECDBEA2AA5}" destId="{5C760C8B-743D-4BDB-B84E-1A2D7CCA7424}" srcOrd="0" destOrd="0" presId="urn:microsoft.com/office/officeart/2005/8/layout/cycle5"/>
    <dgm:cxn modelId="{391E3253-6663-433C-865C-94727A871769}" type="presOf" srcId="{80944118-0360-401C-94EB-C6849378E9C0}" destId="{FD7145C2-7DB7-4856-BDBE-7B95CDB5AD23}" srcOrd="0" destOrd="0" presId="urn:microsoft.com/office/officeart/2005/8/layout/cycle5"/>
    <dgm:cxn modelId="{861E3D54-54B4-4C62-9162-4E229DA7F4D2}" type="presOf" srcId="{073CE346-343E-4CAD-B5A2-602665C052A1}" destId="{42E70836-907A-401F-BCE2-B44CF8DC509F}" srcOrd="0" destOrd="0" presId="urn:microsoft.com/office/officeart/2005/8/layout/cycle5"/>
    <dgm:cxn modelId="{E332F9A1-13A4-47A3-9C6C-7F744F883E5D}" type="presOf" srcId="{B18D6BD7-E905-410D-A3BC-7FBC04F3184F}" destId="{2C74968C-ADCA-445F-84F9-65B9726AE917}" srcOrd="0" destOrd="0" presId="urn:microsoft.com/office/officeart/2005/8/layout/cycle5"/>
    <dgm:cxn modelId="{D6F1C6AD-BF72-4D36-A71D-C2E9EF2FEE87}" type="presOf" srcId="{0EEF90AA-38B6-4EF1-9A11-54B850A977C1}" destId="{B76ADE66-8E3B-4208-9A13-95C65420D16E}" srcOrd="0" destOrd="0" presId="urn:microsoft.com/office/officeart/2005/8/layout/cycle5"/>
    <dgm:cxn modelId="{D36687AF-371C-4159-9263-BF005A84A51B}" srcId="{073CE346-343E-4CAD-B5A2-602665C052A1}" destId="{EF2F3B1F-8EC3-437D-B5E6-DF8D75A8E73D}" srcOrd="6" destOrd="0" parTransId="{B5121528-EEC9-4A67-A59B-1357855D0E68}" sibTransId="{5DBAB99A-34D8-4FAC-AE98-3813E0576C23}"/>
    <dgm:cxn modelId="{4C2392BE-BA26-47F2-B6B3-530F3FA0D32C}" srcId="{073CE346-343E-4CAD-B5A2-602665C052A1}" destId="{843A4662-6890-4627-830B-7F48CD01C5A4}" srcOrd="1" destOrd="0" parTransId="{62E2267A-1F7C-4166-B49E-C043DB759F1C}" sibTransId="{88A0D9C7-8E90-4906-896C-74ECDBEA2AA5}"/>
    <dgm:cxn modelId="{C47064CF-9900-4521-9E24-B5ACF97332F3}" type="presOf" srcId="{EF2F3B1F-8EC3-437D-B5E6-DF8D75A8E73D}" destId="{70B6B24E-7106-44EC-A56A-9F02A3292C3D}" srcOrd="0" destOrd="0" presId="urn:microsoft.com/office/officeart/2005/8/layout/cycle5"/>
    <dgm:cxn modelId="{E35C8DD0-9363-4064-B592-6AC4C7D6D3A4}" srcId="{073CE346-343E-4CAD-B5A2-602665C052A1}" destId="{4322FE55-AE70-4A75-B282-56B5E7BB88B1}" srcOrd="5" destOrd="0" parTransId="{BB81718A-D67D-4369-8379-A176D89E28A9}" sibTransId="{80944118-0360-401C-94EB-C6849378E9C0}"/>
    <dgm:cxn modelId="{166B84DA-F109-4387-A6D4-8B8BCCCC4837}" type="presOf" srcId="{F8A4613F-B4B1-476F-8FF5-7E20A55471CE}" destId="{A1D44EF3-1B2D-4278-9774-BA4C6F4EC7CF}" srcOrd="0" destOrd="0" presId="urn:microsoft.com/office/officeart/2005/8/layout/cycle5"/>
    <dgm:cxn modelId="{4A3AD4DA-7E86-4574-974F-BAFD3D21D3C5}" type="presOf" srcId="{2CF7652E-EA60-400E-B60C-F0D602348A19}" destId="{307CAA82-1F17-4C72-9386-4658A1EF995C}" srcOrd="0" destOrd="0" presId="urn:microsoft.com/office/officeart/2005/8/layout/cycle5"/>
    <dgm:cxn modelId="{19DC4BF0-549A-4EF5-913B-638594F86FC0}" type="presOf" srcId="{3D228A9E-2719-40F1-804A-A74EF5CAC7C7}" destId="{10A14D90-6B6B-4EF0-8AAD-FA4D024C93AB}" srcOrd="0" destOrd="0" presId="urn:microsoft.com/office/officeart/2005/8/layout/cycle5"/>
    <dgm:cxn modelId="{CBBC79F5-1663-472B-A8DC-E22225F5896A}" type="presOf" srcId="{883DCEEC-1A08-4A0C-841B-7583C1070534}" destId="{9CFABDAD-58EB-49B0-BE78-4DEAEC148395}" srcOrd="0" destOrd="0" presId="urn:microsoft.com/office/officeart/2005/8/layout/cycle5"/>
    <dgm:cxn modelId="{E72527F6-47D6-4BE4-8844-DC371F960087}" srcId="{073CE346-343E-4CAD-B5A2-602665C052A1}" destId="{883DCEEC-1A08-4A0C-841B-7583C1070534}" srcOrd="2" destOrd="0" parTransId="{BD69C049-581F-4E35-A89F-9C824E600875}" sibTransId="{B18D6BD7-E905-410D-A3BC-7FBC04F3184F}"/>
    <dgm:cxn modelId="{6C8F4E3C-E672-4686-B680-A3138941845F}" type="presParOf" srcId="{42E70836-907A-401F-BCE2-B44CF8DC509F}" destId="{10A14D90-6B6B-4EF0-8AAD-FA4D024C93AB}" srcOrd="0" destOrd="0" presId="urn:microsoft.com/office/officeart/2005/8/layout/cycle5"/>
    <dgm:cxn modelId="{60789417-4F8F-4885-91B0-E037D91D29A7}" type="presParOf" srcId="{42E70836-907A-401F-BCE2-B44CF8DC509F}" destId="{9809626D-38AA-4B37-A292-24E53CC53801}" srcOrd="1" destOrd="0" presId="urn:microsoft.com/office/officeart/2005/8/layout/cycle5"/>
    <dgm:cxn modelId="{84410741-0D51-4FAA-8BA4-10FB38E388B4}" type="presParOf" srcId="{42E70836-907A-401F-BCE2-B44CF8DC509F}" destId="{B76ADE66-8E3B-4208-9A13-95C65420D16E}" srcOrd="2" destOrd="0" presId="urn:microsoft.com/office/officeart/2005/8/layout/cycle5"/>
    <dgm:cxn modelId="{90C9F8A8-E3E5-4334-8075-C05492C2C86A}" type="presParOf" srcId="{42E70836-907A-401F-BCE2-B44CF8DC509F}" destId="{E045EF39-CB80-48ED-9523-A401DC49087C}" srcOrd="3" destOrd="0" presId="urn:microsoft.com/office/officeart/2005/8/layout/cycle5"/>
    <dgm:cxn modelId="{98E48A6A-9422-4B26-9054-B45A014F3F24}" type="presParOf" srcId="{42E70836-907A-401F-BCE2-B44CF8DC509F}" destId="{CF49B208-8BDD-467D-BD9C-75F76D152036}" srcOrd="4" destOrd="0" presId="urn:microsoft.com/office/officeart/2005/8/layout/cycle5"/>
    <dgm:cxn modelId="{AFB64703-71CA-4855-A71B-C71C1F9D3DC5}" type="presParOf" srcId="{42E70836-907A-401F-BCE2-B44CF8DC509F}" destId="{5C760C8B-743D-4BDB-B84E-1A2D7CCA7424}" srcOrd="5" destOrd="0" presId="urn:microsoft.com/office/officeart/2005/8/layout/cycle5"/>
    <dgm:cxn modelId="{501185B7-AAAC-4C17-BE23-851D913D9CC7}" type="presParOf" srcId="{42E70836-907A-401F-BCE2-B44CF8DC509F}" destId="{9CFABDAD-58EB-49B0-BE78-4DEAEC148395}" srcOrd="6" destOrd="0" presId="urn:microsoft.com/office/officeart/2005/8/layout/cycle5"/>
    <dgm:cxn modelId="{CE6B8A5D-3CB8-412A-B647-C11DBF1DD85C}" type="presParOf" srcId="{42E70836-907A-401F-BCE2-B44CF8DC509F}" destId="{1206B9D6-107D-49E1-A15A-C1E4B0CCC9DC}" srcOrd="7" destOrd="0" presId="urn:microsoft.com/office/officeart/2005/8/layout/cycle5"/>
    <dgm:cxn modelId="{EFD1901E-AF53-4E47-8154-048E6687B8C5}" type="presParOf" srcId="{42E70836-907A-401F-BCE2-B44CF8DC509F}" destId="{2C74968C-ADCA-445F-84F9-65B9726AE917}" srcOrd="8" destOrd="0" presId="urn:microsoft.com/office/officeart/2005/8/layout/cycle5"/>
    <dgm:cxn modelId="{D60820C1-278F-4D0C-88B6-932F686C0B0A}" type="presParOf" srcId="{42E70836-907A-401F-BCE2-B44CF8DC509F}" destId="{A1D44EF3-1B2D-4278-9774-BA4C6F4EC7CF}" srcOrd="9" destOrd="0" presId="urn:microsoft.com/office/officeart/2005/8/layout/cycle5"/>
    <dgm:cxn modelId="{86A4ACCA-741B-4BFA-9824-7E754DFC9493}" type="presParOf" srcId="{42E70836-907A-401F-BCE2-B44CF8DC509F}" destId="{DDF81536-1080-4F02-89A2-3295AEEFD13D}" srcOrd="10" destOrd="0" presId="urn:microsoft.com/office/officeart/2005/8/layout/cycle5"/>
    <dgm:cxn modelId="{ED5B5EC3-B2B9-49D2-9A25-09E0172A4841}" type="presParOf" srcId="{42E70836-907A-401F-BCE2-B44CF8DC509F}" destId="{ADBD53CB-665D-442E-85BA-5BA9A6C99313}" srcOrd="11" destOrd="0" presId="urn:microsoft.com/office/officeart/2005/8/layout/cycle5"/>
    <dgm:cxn modelId="{B242F0AF-1D7D-4909-8003-AE82F0738611}" type="presParOf" srcId="{42E70836-907A-401F-BCE2-B44CF8DC509F}" destId="{7C38978A-8661-463D-BA13-C7F2C8922C7B}" srcOrd="12" destOrd="0" presId="urn:microsoft.com/office/officeart/2005/8/layout/cycle5"/>
    <dgm:cxn modelId="{D75A76C7-48A0-45C5-B2D6-677DE330DCB6}" type="presParOf" srcId="{42E70836-907A-401F-BCE2-B44CF8DC509F}" destId="{17C2FA44-E6C6-4903-94E3-F6BF2C30777B}" srcOrd="13" destOrd="0" presId="urn:microsoft.com/office/officeart/2005/8/layout/cycle5"/>
    <dgm:cxn modelId="{87667D9E-C09A-4155-9EB0-7CFCC58244E9}" type="presParOf" srcId="{42E70836-907A-401F-BCE2-B44CF8DC509F}" destId="{307CAA82-1F17-4C72-9386-4658A1EF995C}" srcOrd="14" destOrd="0" presId="urn:microsoft.com/office/officeart/2005/8/layout/cycle5"/>
    <dgm:cxn modelId="{02E7DA3B-B261-4CD3-8A17-DAD41D05ECEA}" type="presParOf" srcId="{42E70836-907A-401F-BCE2-B44CF8DC509F}" destId="{1AB249C6-D2B5-49B6-9E15-28CD84C9003C}" srcOrd="15" destOrd="0" presId="urn:microsoft.com/office/officeart/2005/8/layout/cycle5"/>
    <dgm:cxn modelId="{03296CC5-3071-4942-BDC2-0D4A51140429}" type="presParOf" srcId="{42E70836-907A-401F-BCE2-B44CF8DC509F}" destId="{E692B465-2F6E-45FA-AC59-A5EA1D4E9C36}" srcOrd="16" destOrd="0" presId="urn:microsoft.com/office/officeart/2005/8/layout/cycle5"/>
    <dgm:cxn modelId="{589B8F95-BC17-402A-9DF6-9F9568C61515}" type="presParOf" srcId="{42E70836-907A-401F-BCE2-B44CF8DC509F}" destId="{FD7145C2-7DB7-4856-BDBE-7B95CDB5AD23}" srcOrd="17" destOrd="0" presId="urn:microsoft.com/office/officeart/2005/8/layout/cycle5"/>
    <dgm:cxn modelId="{2A6DD097-4BA1-4897-A6B1-5977C5D7F6EE}" type="presParOf" srcId="{42E70836-907A-401F-BCE2-B44CF8DC509F}" destId="{70B6B24E-7106-44EC-A56A-9F02A3292C3D}" srcOrd="18" destOrd="0" presId="urn:microsoft.com/office/officeart/2005/8/layout/cycle5"/>
    <dgm:cxn modelId="{B0821762-5DF7-4577-814B-BE33479FD49E}" type="presParOf" srcId="{42E70836-907A-401F-BCE2-B44CF8DC509F}" destId="{FDC7EAEA-8D09-4992-83D3-7F3D1BA5210B}" srcOrd="19" destOrd="0" presId="urn:microsoft.com/office/officeart/2005/8/layout/cycle5"/>
    <dgm:cxn modelId="{21EDE845-8ABF-49BE-A0B2-474E8246D287}" type="presParOf" srcId="{42E70836-907A-401F-BCE2-B44CF8DC509F}" destId="{18511076-8157-4AA5-8C4F-AF0321019068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B64071-77B0-485E-9B33-1E2099D2DAC4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3EA061-CB51-4635-8948-67E51188CFFA}" type="pres">
      <dgm:prSet presAssocID="{A6B64071-77B0-485E-9B33-1E2099D2DAC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A7616782-1FD0-4797-ADD3-1B6B69A0EA05}" type="presOf" srcId="{A6B64071-77B0-485E-9B33-1E2099D2DAC4}" destId="{4A3EA061-CB51-4635-8948-67E51188CFFA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E1C415-DCD7-4CE0-A1BA-062BA91FBA88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30724C9-F9A3-4CE0-AC86-7DB889775968}" type="pres">
      <dgm:prSet presAssocID="{9CE1C415-DCD7-4CE0-A1BA-062BA91FBA8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01B02A15-8ABD-445F-9223-E5F87C3721AA}" type="presOf" srcId="{9CE1C415-DCD7-4CE0-A1BA-062BA91FBA88}" destId="{A30724C9-F9A3-4CE0-AC86-7DB889775968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86630E-0EFE-427B-A354-8769EB81CF3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B6A0EA-D09A-4B3B-B688-B135C69A6549}">
      <dgm:prSet phldrT="[Text]" custT="1"/>
      <dgm:spPr/>
      <dgm:t>
        <a:bodyPr/>
        <a:lstStyle/>
        <a:p>
          <a:r>
            <a:rPr lang="en-US" sz="2000"/>
            <a:t>8000 Housing Units</a:t>
          </a:r>
        </a:p>
      </dgm:t>
    </dgm:pt>
    <dgm:pt modelId="{023D077F-D28C-44C8-B248-3D094867F459}" type="parTrans" cxnId="{70ADF24E-7992-481B-BE31-C2B8FC47ADED}">
      <dgm:prSet/>
      <dgm:spPr/>
      <dgm:t>
        <a:bodyPr/>
        <a:lstStyle/>
        <a:p>
          <a:endParaRPr lang="en-US" sz="1600"/>
        </a:p>
      </dgm:t>
    </dgm:pt>
    <dgm:pt modelId="{D2CAC801-D806-4A40-AF3C-3958C4614605}" type="sibTrans" cxnId="{70ADF24E-7992-481B-BE31-C2B8FC47ADED}">
      <dgm:prSet/>
      <dgm:spPr/>
      <dgm:t>
        <a:bodyPr/>
        <a:lstStyle/>
        <a:p>
          <a:endParaRPr lang="en-US" sz="1600"/>
        </a:p>
      </dgm:t>
    </dgm:pt>
    <dgm:pt modelId="{7573D981-7A25-4FB7-AACF-DB07400FD979}">
      <dgm:prSet phldrT="[Text]" custT="1"/>
      <dgm:spPr/>
      <dgm:t>
        <a:bodyPr/>
        <a:lstStyle/>
        <a:p>
          <a:r>
            <a:rPr lang="en-US" sz="1600"/>
            <a:t>Median Value = </a:t>
          </a:r>
          <a:br>
            <a:rPr lang="en-US" sz="1600"/>
          </a:br>
          <a:r>
            <a:rPr lang="en-US" sz="1600"/>
            <a:t>$319,100</a:t>
          </a:r>
        </a:p>
      </dgm:t>
    </dgm:pt>
    <dgm:pt modelId="{741BB4C4-1D4B-479D-B04F-0FB03C18A44A}" type="parTrans" cxnId="{CFCD39A6-68E0-4190-9EF8-FEA6457D6C3E}">
      <dgm:prSet/>
      <dgm:spPr/>
      <dgm:t>
        <a:bodyPr/>
        <a:lstStyle/>
        <a:p>
          <a:endParaRPr lang="en-US" sz="1600"/>
        </a:p>
      </dgm:t>
    </dgm:pt>
    <dgm:pt modelId="{D8AD715A-4163-433B-A0B0-457395702833}" type="sibTrans" cxnId="{CFCD39A6-68E0-4190-9EF8-FEA6457D6C3E}">
      <dgm:prSet/>
      <dgm:spPr/>
      <dgm:t>
        <a:bodyPr/>
        <a:lstStyle/>
        <a:p>
          <a:endParaRPr lang="en-US" sz="1600"/>
        </a:p>
      </dgm:t>
    </dgm:pt>
    <dgm:pt modelId="{BE6E2B43-3691-44DC-B5B7-4FFC8F7F86B7}">
      <dgm:prSet phldrT="[Text]" custT="1"/>
      <dgm:spPr/>
      <dgm:t>
        <a:bodyPr/>
        <a:lstStyle/>
        <a:p>
          <a:r>
            <a:rPr lang="en-US" sz="1600"/>
            <a:t>60% Owner Occupied</a:t>
          </a:r>
        </a:p>
      </dgm:t>
    </dgm:pt>
    <dgm:pt modelId="{6D05BEDC-7290-455B-B1B6-A96EA5C9103E}" type="parTrans" cxnId="{BBBF7C58-9C31-4F83-9494-5D88B426D926}">
      <dgm:prSet/>
      <dgm:spPr/>
      <dgm:t>
        <a:bodyPr/>
        <a:lstStyle/>
        <a:p>
          <a:endParaRPr lang="en-US" sz="1600"/>
        </a:p>
      </dgm:t>
    </dgm:pt>
    <dgm:pt modelId="{B67476FD-F524-4AB7-9E05-55FBABF1F381}" type="sibTrans" cxnId="{BBBF7C58-9C31-4F83-9494-5D88B426D926}">
      <dgm:prSet/>
      <dgm:spPr/>
      <dgm:t>
        <a:bodyPr/>
        <a:lstStyle/>
        <a:p>
          <a:endParaRPr lang="en-US" sz="1600"/>
        </a:p>
      </dgm:t>
    </dgm:pt>
    <dgm:pt modelId="{CCDA8436-EDAB-4482-8D77-33DDFB281291}">
      <dgm:prSet phldrT="[Text]" custT="1"/>
      <dgm:spPr/>
      <dgm:t>
        <a:bodyPr lIns="0" tIns="0" rIns="0" bIns="0"/>
        <a:lstStyle/>
        <a:p>
          <a:r>
            <a:rPr lang="en-US" sz="1600"/>
            <a:t>Approximately 50% single-family units</a:t>
          </a:r>
        </a:p>
      </dgm:t>
    </dgm:pt>
    <dgm:pt modelId="{8733DD86-F549-4947-AB5C-0D212922D343}" type="parTrans" cxnId="{0028D23E-C821-46DD-ADA5-B4275DEAAEB0}">
      <dgm:prSet/>
      <dgm:spPr/>
      <dgm:t>
        <a:bodyPr/>
        <a:lstStyle/>
        <a:p>
          <a:endParaRPr lang="en-US" sz="1600"/>
        </a:p>
      </dgm:t>
    </dgm:pt>
    <dgm:pt modelId="{FCFAEE35-7BF0-45CB-A953-95946D41A6BD}" type="sibTrans" cxnId="{0028D23E-C821-46DD-ADA5-B4275DEAAEB0}">
      <dgm:prSet/>
      <dgm:spPr/>
      <dgm:t>
        <a:bodyPr/>
        <a:lstStyle/>
        <a:p>
          <a:endParaRPr lang="en-US" sz="1600"/>
        </a:p>
      </dgm:t>
    </dgm:pt>
    <dgm:pt modelId="{C7AC5DC7-D631-43F9-BA06-39799D730493}">
      <dgm:prSet phldrT="[Text]" custT="1"/>
      <dgm:spPr/>
      <dgm:t>
        <a:bodyPr/>
        <a:lstStyle/>
        <a:p>
          <a:r>
            <a:rPr lang="en-US" sz="1600"/>
            <a:t>Most Units </a:t>
          </a:r>
          <a:br>
            <a:rPr lang="en-US" sz="1600"/>
          </a:br>
          <a:r>
            <a:rPr lang="en-US" sz="1600"/>
            <a:t>older than 40 years old</a:t>
          </a:r>
        </a:p>
      </dgm:t>
    </dgm:pt>
    <dgm:pt modelId="{FA1FFB93-A958-4ADD-8AEC-D4413EEBC1AD}" type="parTrans" cxnId="{722369AD-EE50-422E-8F57-62140CDB9627}">
      <dgm:prSet/>
      <dgm:spPr/>
      <dgm:t>
        <a:bodyPr/>
        <a:lstStyle/>
        <a:p>
          <a:endParaRPr lang="en-US" sz="1600"/>
        </a:p>
      </dgm:t>
    </dgm:pt>
    <dgm:pt modelId="{26532ABB-B404-46D8-B6A8-3D7FED691F9E}" type="sibTrans" cxnId="{722369AD-EE50-422E-8F57-62140CDB9627}">
      <dgm:prSet/>
      <dgm:spPr/>
      <dgm:t>
        <a:bodyPr/>
        <a:lstStyle/>
        <a:p>
          <a:endParaRPr lang="en-US" sz="1600"/>
        </a:p>
      </dgm:t>
    </dgm:pt>
    <dgm:pt modelId="{89AC1EC7-2341-4DB0-8BB7-FC274F3746E9}" type="pres">
      <dgm:prSet presAssocID="{F386630E-0EFE-427B-A354-8769EB81CF3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6EB9685-E120-4DCB-AAAE-A5739136731F}" type="pres">
      <dgm:prSet presAssocID="{33B6A0EA-D09A-4B3B-B688-B135C69A6549}" presName="centerShape" presStyleLbl="node0" presStyleIdx="0" presStyleCnt="1"/>
      <dgm:spPr/>
    </dgm:pt>
    <dgm:pt modelId="{E8350F33-D280-40E0-AD4E-C5415FDAC6D5}" type="pres">
      <dgm:prSet presAssocID="{7573D981-7A25-4FB7-AACF-DB07400FD979}" presName="node" presStyleLbl="node1" presStyleIdx="0" presStyleCnt="4" custRadScaleRad="98630">
        <dgm:presLayoutVars>
          <dgm:bulletEnabled val="1"/>
        </dgm:presLayoutVars>
      </dgm:prSet>
      <dgm:spPr/>
    </dgm:pt>
    <dgm:pt modelId="{D36F4DCD-2CB0-4894-8F35-6A13D5DBCBBE}" type="pres">
      <dgm:prSet presAssocID="{7573D981-7A25-4FB7-AACF-DB07400FD979}" presName="dummy" presStyleCnt="0"/>
      <dgm:spPr/>
    </dgm:pt>
    <dgm:pt modelId="{B35891E0-5C46-4EB0-B9D9-30AC8A90B66C}" type="pres">
      <dgm:prSet presAssocID="{D8AD715A-4163-433B-A0B0-457395702833}" presName="sibTrans" presStyleLbl="sibTrans2D1" presStyleIdx="0" presStyleCnt="4"/>
      <dgm:spPr/>
    </dgm:pt>
    <dgm:pt modelId="{C9A0E70E-3ED2-4C54-B201-44C7C72E9BC2}" type="pres">
      <dgm:prSet presAssocID="{BE6E2B43-3691-44DC-B5B7-4FFC8F7F86B7}" presName="node" presStyleLbl="node1" presStyleIdx="1" presStyleCnt="4">
        <dgm:presLayoutVars>
          <dgm:bulletEnabled val="1"/>
        </dgm:presLayoutVars>
      </dgm:prSet>
      <dgm:spPr/>
    </dgm:pt>
    <dgm:pt modelId="{616849D1-D69F-48C7-B775-8612856D9980}" type="pres">
      <dgm:prSet presAssocID="{BE6E2B43-3691-44DC-B5B7-4FFC8F7F86B7}" presName="dummy" presStyleCnt="0"/>
      <dgm:spPr/>
    </dgm:pt>
    <dgm:pt modelId="{78AFEBBA-9BA1-4A14-9E9F-48BEBCB6CB85}" type="pres">
      <dgm:prSet presAssocID="{B67476FD-F524-4AB7-9E05-55FBABF1F381}" presName="sibTrans" presStyleLbl="sibTrans2D1" presStyleIdx="1" presStyleCnt="4"/>
      <dgm:spPr/>
    </dgm:pt>
    <dgm:pt modelId="{4211BC26-2C35-439C-BE4B-E365B188D249}" type="pres">
      <dgm:prSet presAssocID="{CCDA8436-EDAB-4482-8D77-33DDFB281291}" presName="node" presStyleLbl="node1" presStyleIdx="2" presStyleCnt="4" custScaleX="146546">
        <dgm:presLayoutVars>
          <dgm:bulletEnabled val="1"/>
        </dgm:presLayoutVars>
      </dgm:prSet>
      <dgm:spPr/>
    </dgm:pt>
    <dgm:pt modelId="{2E4D205C-CF6C-45FC-9708-FC2198D6543C}" type="pres">
      <dgm:prSet presAssocID="{CCDA8436-EDAB-4482-8D77-33DDFB281291}" presName="dummy" presStyleCnt="0"/>
      <dgm:spPr/>
    </dgm:pt>
    <dgm:pt modelId="{277F7C71-EF18-40F5-8B15-642CFF935954}" type="pres">
      <dgm:prSet presAssocID="{FCFAEE35-7BF0-45CB-A953-95946D41A6BD}" presName="sibTrans" presStyleLbl="sibTrans2D1" presStyleIdx="2" presStyleCnt="4"/>
      <dgm:spPr/>
    </dgm:pt>
    <dgm:pt modelId="{480AF2C4-2B37-411C-B410-4DF20E58C3F5}" type="pres">
      <dgm:prSet presAssocID="{C7AC5DC7-D631-43F9-BA06-39799D730493}" presName="node" presStyleLbl="node1" presStyleIdx="3" presStyleCnt="4">
        <dgm:presLayoutVars>
          <dgm:bulletEnabled val="1"/>
        </dgm:presLayoutVars>
      </dgm:prSet>
      <dgm:spPr/>
    </dgm:pt>
    <dgm:pt modelId="{53EA6861-D9CE-4141-8753-4E37B10BC9F8}" type="pres">
      <dgm:prSet presAssocID="{C7AC5DC7-D631-43F9-BA06-39799D730493}" presName="dummy" presStyleCnt="0"/>
      <dgm:spPr/>
    </dgm:pt>
    <dgm:pt modelId="{6DFDBDDE-E799-4C32-8A70-34027E270B76}" type="pres">
      <dgm:prSet presAssocID="{26532ABB-B404-46D8-B6A8-3D7FED691F9E}" presName="sibTrans" presStyleLbl="sibTrans2D1" presStyleIdx="3" presStyleCnt="4" custScaleY="100347" custLinFactNeighborX="0" custLinFactNeighborY="59"/>
      <dgm:spPr/>
    </dgm:pt>
  </dgm:ptLst>
  <dgm:cxnLst>
    <dgm:cxn modelId="{1D6AD720-4A83-4FF2-90A0-B68267107A0E}" type="presOf" srcId="{B67476FD-F524-4AB7-9E05-55FBABF1F381}" destId="{78AFEBBA-9BA1-4A14-9E9F-48BEBCB6CB85}" srcOrd="0" destOrd="0" presId="urn:microsoft.com/office/officeart/2005/8/layout/radial6"/>
    <dgm:cxn modelId="{0A286D2E-987F-4AD4-AE33-2A0D06541566}" type="presOf" srcId="{CCDA8436-EDAB-4482-8D77-33DDFB281291}" destId="{4211BC26-2C35-439C-BE4B-E365B188D249}" srcOrd="0" destOrd="0" presId="urn:microsoft.com/office/officeart/2005/8/layout/radial6"/>
    <dgm:cxn modelId="{3313CC33-6AF9-4B42-B202-7E3835C36F54}" type="presOf" srcId="{F386630E-0EFE-427B-A354-8769EB81CF32}" destId="{89AC1EC7-2341-4DB0-8BB7-FC274F3746E9}" srcOrd="0" destOrd="0" presId="urn:microsoft.com/office/officeart/2005/8/layout/radial6"/>
    <dgm:cxn modelId="{0028D23E-C821-46DD-ADA5-B4275DEAAEB0}" srcId="{33B6A0EA-D09A-4B3B-B688-B135C69A6549}" destId="{CCDA8436-EDAB-4482-8D77-33DDFB281291}" srcOrd="2" destOrd="0" parTransId="{8733DD86-F549-4947-AB5C-0D212922D343}" sibTransId="{FCFAEE35-7BF0-45CB-A953-95946D41A6BD}"/>
    <dgm:cxn modelId="{CD0D215B-3052-4338-9789-0AE5B7531AF1}" type="presOf" srcId="{33B6A0EA-D09A-4B3B-B688-B135C69A6549}" destId="{46EB9685-E120-4DCB-AAAE-A5739136731F}" srcOrd="0" destOrd="0" presId="urn:microsoft.com/office/officeart/2005/8/layout/radial6"/>
    <dgm:cxn modelId="{AA063A65-B3A5-48B2-9AE8-2815AE94FD56}" type="presOf" srcId="{BE6E2B43-3691-44DC-B5B7-4FFC8F7F86B7}" destId="{C9A0E70E-3ED2-4C54-B201-44C7C72E9BC2}" srcOrd="0" destOrd="0" presId="urn:microsoft.com/office/officeart/2005/8/layout/radial6"/>
    <dgm:cxn modelId="{70ADF24E-7992-481B-BE31-C2B8FC47ADED}" srcId="{F386630E-0EFE-427B-A354-8769EB81CF32}" destId="{33B6A0EA-D09A-4B3B-B688-B135C69A6549}" srcOrd="0" destOrd="0" parTransId="{023D077F-D28C-44C8-B248-3D094867F459}" sibTransId="{D2CAC801-D806-4A40-AF3C-3958C4614605}"/>
    <dgm:cxn modelId="{1DFB6174-45BC-4EC4-A501-2590B0F07CE7}" type="presOf" srcId="{D8AD715A-4163-433B-A0B0-457395702833}" destId="{B35891E0-5C46-4EB0-B9D9-30AC8A90B66C}" srcOrd="0" destOrd="0" presId="urn:microsoft.com/office/officeart/2005/8/layout/radial6"/>
    <dgm:cxn modelId="{BBBF7C58-9C31-4F83-9494-5D88B426D926}" srcId="{33B6A0EA-D09A-4B3B-B688-B135C69A6549}" destId="{BE6E2B43-3691-44DC-B5B7-4FFC8F7F86B7}" srcOrd="1" destOrd="0" parTransId="{6D05BEDC-7290-455B-B1B6-A96EA5C9103E}" sibTransId="{B67476FD-F524-4AB7-9E05-55FBABF1F381}"/>
    <dgm:cxn modelId="{A2BFBB8B-998E-40AF-8AC5-E2492C35D0CA}" type="presOf" srcId="{7573D981-7A25-4FB7-AACF-DB07400FD979}" destId="{E8350F33-D280-40E0-AD4E-C5415FDAC6D5}" srcOrd="0" destOrd="0" presId="urn:microsoft.com/office/officeart/2005/8/layout/radial6"/>
    <dgm:cxn modelId="{CFCD39A6-68E0-4190-9EF8-FEA6457D6C3E}" srcId="{33B6A0EA-D09A-4B3B-B688-B135C69A6549}" destId="{7573D981-7A25-4FB7-AACF-DB07400FD979}" srcOrd="0" destOrd="0" parTransId="{741BB4C4-1D4B-479D-B04F-0FB03C18A44A}" sibTransId="{D8AD715A-4163-433B-A0B0-457395702833}"/>
    <dgm:cxn modelId="{722369AD-EE50-422E-8F57-62140CDB9627}" srcId="{33B6A0EA-D09A-4B3B-B688-B135C69A6549}" destId="{C7AC5DC7-D631-43F9-BA06-39799D730493}" srcOrd="3" destOrd="0" parTransId="{FA1FFB93-A958-4ADD-8AEC-D4413EEBC1AD}" sibTransId="{26532ABB-B404-46D8-B6A8-3D7FED691F9E}"/>
    <dgm:cxn modelId="{E77B13B9-FB3F-426A-9D18-D90B4B35B3A9}" type="presOf" srcId="{FCFAEE35-7BF0-45CB-A953-95946D41A6BD}" destId="{277F7C71-EF18-40F5-8B15-642CFF935954}" srcOrd="0" destOrd="0" presId="urn:microsoft.com/office/officeart/2005/8/layout/radial6"/>
    <dgm:cxn modelId="{50D645D4-6C9A-48DE-B45A-E1D6D063561A}" type="presOf" srcId="{C7AC5DC7-D631-43F9-BA06-39799D730493}" destId="{480AF2C4-2B37-411C-B410-4DF20E58C3F5}" srcOrd="0" destOrd="0" presId="urn:microsoft.com/office/officeart/2005/8/layout/radial6"/>
    <dgm:cxn modelId="{80BBE5E1-5889-42FD-9898-6E7EE8AE2A34}" type="presOf" srcId="{26532ABB-B404-46D8-B6A8-3D7FED691F9E}" destId="{6DFDBDDE-E799-4C32-8A70-34027E270B76}" srcOrd="0" destOrd="0" presId="urn:microsoft.com/office/officeart/2005/8/layout/radial6"/>
    <dgm:cxn modelId="{1398A679-25FF-49D3-8FF1-98572425ABF9}" type="presParOf" srcId="{89AC1EC7-2341-4DB0-8BB7-FC274F3746E9}" destId="{46EB9685-E120-4DCB-AAAE-A5739136731F}" srcOrd="0" destOrd="0" presId="urn:microsoft.com/office/officeart/2005/8/layout/radial6"/>
    <dgm:cxn modelId="{B4AE0D1D-A053-4972-B9C4-13D83C67A8CE}" type="presParOf" srcId="{89AC1EC7-2341-4DB0-8BB7-FC274F3746E9}" destId="{E8350F33-D280-40E0-AD4E-C5415FDAC6D5}" srcOrd="1" destOrd="0" presId="urn:microsoft.com/office/officeart/2005/8/layout/radial6"/>
    <dgm:cxn modelId="{3534DD36-14D7-47D3-A3A6-12EA7A1D2614}" type="presParOf" srcId="{89AC1EC7-2341-4DB0-8BB7-FC274F3746E9}" destId="{D36F4DCD-2CB0-4894-8F35-6A13D5DBCBBE}" srcOrd="2" destOrd="0" presId="urn:microsoft.com/office/officeart/2005/8/layout/radial6"/>
    <dgm:cxn modelId="{4BE979D9-B20C-4A35-AE9F-593D59AFA9EC}" type="presParOf" srcId="{89AC1EC7-2341-4DB0-8BB7-FC274F3746E9}" destId="{B35891E0-5C46-4EB0-B9D9-30AC8A90B66C}" srcOrd="3" destOrd="0" presId="urn:microsoft.com/office/officeart/2005/8/layout/radial6"/>
    <dgm:cxn modelId="{1080E26F-5966-44B6-9B7E-F3545FD6DAD2}" type="presParOf" srcId="{89AC1EC7-2341-4DB0-8BB7-FC274F3746E9}" destId="{C9A0E70E-3ED2-4C54-B201-44C7C72E9BC2}" srcOrd="4" destOrd="0" presId="urn:microsoft.com/office/officeart/2005/8/layout/radial6"/>
    <dgm:cxn modelId="{FCB1E571-B02A-482C-9BC0-7E424E3E68BD}" type="presParOf" srcId="{89AC1EC7-2341-4DB0-8BB7-FC274F3746E9}" destId="{616849D1-D69F-48C7-B775-8612856D9980}" srcOrd="5" destOrd="0" presId="urn:microsoft.com/office/officeart/2005/8/layout/radial6"/>
    <dgm:cxn modelId="{F7E6AC0D-FB5A-4A60-BC2E-F998C1570B6D}" type="presParOf" srcId="{89AC1EC7-2341-4DB0-8BB7-FC274F3746E9}" destId="{78AFEBBA-9BA1-4A14-9E9F-48BEBCB6CB85}" srcOrd="6" destOrd="0" presId="urn:microsoft.com/office/officeart/2005/8/layout/radial6"/>
    <dgm:cxn modelId="{AA62FA73-38AD-4642-A68F-51644A233F20}" type="presParOf" srcId="{89AC1EC7-2341-4DB0-8BB7-FC274F3746E9}" destId="{4211BC26-2C35-439C-BE4B-E365B188D249}" srcOrd="7" destOrd="0" presId="urn:microsoft.com/office/officeart/2005/8/layout/radial6"/>
    <dgm:cxn modelId="{7FE5BA11-B78A-45D7-94C8-D65256F3D97F}" type="presParOf" srcId="{89AC1EC7-2341-4DB0-8BB7-FC274F3746E9}" destId="{2E4D205C-CF6C-45FC-9708-FC2198D6543C}" srcOrd="8" destOrd="0" presId="urn:microsoft.com/office/officeart/2005/8/layout/radial6"/>
    <dgm:cxn modelId="{BC85A0FF-C9B9-4AD8-82BF-FBA16CB6DDA0}" type="presParOf" srcId="{89AC1EC7-2341-4DB0-8BB7-FC274F3746E9}" destId="{277F7C71-EF18-40F5-8B15-642CFF935954}" srcOrd="9" destOrd="0" presId="urn:microsoft.com/office/officeart/2005/8/layout/radial6"/>
    <dgm:cxn modelId="{F2D457FB-8E76-4BBD-8717-FDA792ADB494}" type="presParOf" srcId="{89AC1EC7-2341-4DB0-8BB7-FC274F3746E9}" destId="{480AF2C4-2B37-411C-B410-4DF20E58C3F5}" srcOrd="10" destOrd="0" presId="urn:microsoft.com/office/officeart/2005/8/layout/radial6"/>
    <dgm:cxn modelId="{2BDE070D-945C-4913-9A4F-5B2083170B2E}" type="presParOf" srcId="{89AC1EC7-2341-4DB0-8BB7-FC274F3746E9}" destId="{53EA6861-D9CE-4141-8753-4E37B10BC9F8}" srcOrd="11" destOrd="0" presId="urn:microsoft.com/office/officeart/2005/8/layout/radial6"/>
    <dgm:cxn modelId="{6AB07963-A661-48B4-B6E3-F31FC7E14344}" type="presParOf" srcId="{89AC1EC7-2341-4DB0-8BB7-FC274F3746E9}" destId="{6DFDBDDE-E799-4C32-8A70-34027E270B7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5287A2-8D9C-45CC-B0BC-812D8DF314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94201E-3312-4EC1-8724-D370B5BB1298}">
      <dgm:prSet/>
      <dgm:spPr/>
      <dgm:t>
        <a:bodyPr/>
        <a:lstStyle/>
        <a:p>
          <a:r>
            <a:rPr lang="en-US"/>
            <a:t>Priority Area A - Proactive Public Safety</a:t>
          </a:r>
        </a:p>
      </dgm:t>
    </dgm:pt>
    <dgm:pt modelId="{9931CBEB-7C35-4317-A61C-9184AE27DE49}" type="parTrans" cxnId="{8779ACEA-9BF2-4C91-9079-EEE1EE7F4F16}">
      <dgm:prSet/>
      <dgm:spPr/>
      <dgm:t>
        <a:bodyPr/>
        <a:lstStyle/>
        <a:p>
          <a:endParaRPr lang="en-US"/>
        </a:p>
      </dgm:t>
    </dgm:pt>
    <dgm:pt modelId="{E4484606-01C3-4FC7-BD6F-0EA9E5A4E9B7}" type="sibTrans" cxnId="{8779ACEA-9BF2-4C91-9079-EEE1EE7F4F16}">
      <dgm:prSet/>
      <dgm:spPr/>
      <dgm:t>
        <a:bodyPr/>
        <a:lstStyle/>
        <a:p>
          <a:endParaRPr lang="en-US"/>
        </a:p>
      </dgm:t>
    </dgm:pt>
    <dgm:pt modelId="{445D7324-A66C-4E28-B583-B5F7F4542922}">
      <dgm:prSet custT="1"/>
      <dgm:spPr/>
      <dgm:t>
        <a:bodyPr/>
        <a:lstStyle/>
        <a:p>
          <a:r>
            <a:rPr lang="en-US" sz="1700" b="1"/>
            <a:t>Goal 1: Utilize technology to reduce crime and increase awareness about crime in the City.</a:t>
          </a:r>
        </a:p>
      </dgm:t>
    </dgm:pt>
    <dgm:pt modelId="{B10256D6-00D4-4026-9F93-725A4A910B13}" type="parTrans" cxnId="{736AB86F-141C-47E4-8789-274CF5458603}">
      <dgm:prSet/>
      <dgm:spPr/>
      <dgm:t>
        <a:bodyPr/>
        <a:lstStyle/>
        <a:p>
          <a:endParaRPr lang="en-US"/>
        </a:p>
      </dgm:t>
    </dgm:pt>
    <dgm:pt modelId="{09D5CE8D-9C28-4301-808D-0F36D5D53BE7}" type="sibTrans" cxnId="{736AB86F-141C-47E4-8789-274CF5458603}">
      <dgm:prSet/>
      <dgm:spPr/>
      <dgm:t>
        <a:bodyPr/>
        <a:lstStyle/>
        <a:p>
          <a:endParaRPr lang="en-US"/>
        </a:p>
      </dgm:t>
    </dgm:pt>
    <dgm:pt modelId="{C6062C18-7AF3-4C17-A31C-8300EE43E930}">
      <dgm:prSet custT="1"/>
      <dgm:spPr/>
      <dgm:t>
        <a:bodyPr/>
        <a:lstStyle/>
        <a:p>
          <a:r>
            <a:rPr lang="en-US" sz="1700" b="1"/>
            <a:t>Goal 2: Continuously develop capacity of City employees to address public safety.</a:t>
          </a:r>
        </a:p>
      </dgm:t>
    </dgm:pt>
    <dgm:pt modelId="{52A9AA3B-C883-4885-910D-FA226BB851A9}" type="parTrans" cxnId="{794BB0AD-AB91-4E7E-A93C-2EA62435BA03}">
      <dgm:prSet/>
      <dgm:spPr/>
      <dgm:t>
        <a:bodyPr/>
        <a:lstStyle/>
        <a:p>
          <a:endParaRPr lang="en-US"/>
        </a:p>
      </dgm:t>
    </dgm:pt>
    <dgm:pt modelId="{A82566E8-59B1-44EF-A069-61650C688C61}" type="sibTrans" cxnId="{794BB0AD-AB91-4E7E-A93C-2EA62435BA03}">
      <dgm:prSet/>
      <dgm:spPr/>
      <dgm:t>
        <a:bodyPr/>
        <a:lstStyle/>
        <a:p>
          <a:endParaRPr lang="en-US"/>
        </a:p>
      </dgm:t>
    </dgm:pt>
    <dgm:pt modelId="{6C4A3022-AF43-4B78-A98C-61F7BED86845}">
      <dgm:prSet custT="1"/>
      <dgm:spPr/>
      <dgm:t>
        <a:bodyPr/>
        <a:lstStyle/>
        <a:p>
          <a:r>
            <a:rPr lang="en-US" sz="1700" b="1"/>
            <a:t>Goal 3: Provide emergency management to ensure public safety in the City.</a:t>
          </a:r>
        </a:p>
      </dgm:t>
    </dgm:pt>
    <dgm:pt modelId="{CBBE69F6-1B24-4036-B219-3E261C224E45}" type="parTrans" cxnId="{81607AE7-6716-4A52-B7CB-119E2DFC38FC}">
      <dgm:prSet/>
      <dgm:spPr/>
      <dgm:t>
        <a:bodyPr/>
        <a:lstStyle/>
        <a:p>
          <a:endParaRPr lang="en-US"/>
        </a:p>
      </dgm:t>
    </dgm:pt>
    <dgm:pt modelId="{FD282AA9-27E8-42C9-BC2F-1FA5E3CCB72B}" type="sibTrans" cxnId="{81607AE7-6716-4A52-B7CB-119E2DFC38FC}">
      <dgm:prSet/>
      <dgm:spPr/>
      <dgm:t>
        <a:bodyPr/>
        <a:lstStyle/>
        <a:p>
          <a:endParaRPr lang="en-US"/>
        </a:p>
      </dgm:t>
    </dgm:pt>
    <dgm:pt modelId="{345E36AF-61CF-449D-955A-0B6778F9FF60}">
      <dgm:prSet custT="1"/>
      <dgm:spPr/>
      <dgm:t>
        <a:bodyPr/>
        <a:lstStyle/>
        <a:p>
          <a:r>
            <a:rPr lang="en-US" sz="1700" b="1"/>
            <a:t>Goal 4: Provide fire safety and emergency medical services to ensure public safety in the City.</a:t>
          </a:r>
        </a:p>
      </dgm:t>
    </dgm:pt>
    <dgm:pt modelId="{19A72DCC-8B97-49AE-821F-1FC6A64B79F6}" type="parTrans" cxnId="{609B8033-6096-4CB1-BD1C-F984355217CF}">
      <dgm:prSet/>
      <dgm:spPr/>
      <dgm:t>
        <a:bodyPr/>
        <a:lstStyle/>
        <a:p>
          <a:endParaRPr lang="en-US"/>
        </a:p>
      </dgm:t>
    </dgm:pt>
    <dgm:pt modelId="{32B68D2F-15EC-407B-914A-13126CB0D9E4}" type="sibTrans" cxnId="{609B8033-6096-4CB1-BD1C-F984355217CF}">
      <dgm:prSet/>
      <dgm:spPr/>
      <dgm:t>
        <a:bodyPr/>
        <a:lstStyle/>
        <a:p>
          <a:endParaRPr lang="en-US"/>
        </a:p>
      </dgm:t>
    </dgm:pt>
    <dgm:pt modelId="{94EDD8F7-501F-470C-AA89-56F93FB8FF83}">
      <dgm:prSet custT="1"/>
      <dgm:spPr/>
      <dgm:t>
        <a:bodyPr/>
        <a:lstStyle/>
        <a:p>
          <a:r>
            <a:rPr lang="en-US" sz="1700" b="1"/>
            <a:t>Goal 5: Utilize Code Compliance to support and enhance public safety.</a:t>
          </a:r>
        </a:p>
      </dgm:t>
    </dgm:pt>
    <dgm:pt modelId="{82F94C7C-3DF1-4E6A-9BB9-A66EA979245C}" type="parTrans" cxnId="{D522E1C5-48FD-4662-8CFA-05CA54FA03F7}">
      <dgm:prSet/>
      <dgm:spPr/>
      <dgm:t>
        <a:bodyPr/>
        <a:lstStyle/>
        <a:p>
          <a:endParaRPr lang="en-US"/>
        </a:p>
      </dgm:t>
    </dgm:pt>
    <dgm:pt modelId="{679D554B-B99F-407C-BE19-E04FB63085A9}" type="sibTrans" cxnId="{D522E1C5-48FD-4662-8CFA-05CA54FA03F7}">
      <dgm:prSet/>
      <dgm:spPr/>
      <dgm:t>
        <a:bodyPr/>
        <a:lstStyle/>
        <a:p>
          <a:endParaRPr lang="en-US"/>
        </a:p>
      </dgm:t>
    </dgm:pt>
    <dgm:pt modelId="{7C4E1E6D-DADA-4B89-B6C7-BADAD88B4B85}">
      <dgm:prSet custT="1"/>
      <dgm:spPr/>
      <dgm:t>
        <a:bodyPr/>
        <a:lstStyle/>
        <a:p>
          <a:r>
            <a:rPr lang="en-US" sz="1700" b="1"/>
            <a:t>Goal 6: Provide safe roadways for all users.</a:t>
          </a:r>
        </a:p>
      </dgm:t>
    </dgm:pt>
    <dgm:pt modelId="{91BC8C82-6BC5-4476-B8AE-C8C67506C32B}" type="parTrans" cxnId="{CF9A9B1C-39CB-4B88-B8EA-746F381E1E5A}">
      <dgm:prSet/>
      <dgm:spPr/>
      <dgm:t>
        <a:bodyPr/>
        <a:lstStyle/>
        <a:p>
          <a:endParaRPr lang="en-US"/>
        </a:p>
      </dgm:t>
    </dgm:pt>
    <dgm:pt modelId="{7D644E73-DA62-468F-99D2-A828DEFA75F4}" type="sibTrans" cxnId="{CF9A9B1C-39CB-4B88-B8EA-746F381E1E5A}">
      <dgm:prSet/>
      <dgm:spPr/>
      <dgm:t>
        <a:bodyPr/>
        <a:lstStyle/>
        <a:p>
          <a:endParaRPr lang="en-US"/>
        </a:p>
      </dgm:t>
    </dgm:pt>
    <dgm:pt modelId="{88C98787-E251-4855-BBBD-4B07A374D1A0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Implemented technologies for direct messaging and public safety efficiencies, including Safer Watch, CodeRED, WatchGuard, and Community Crime Mapping</a:t>
          </a:r>
        </a:p>
      </dgm:t>
    </dgm:pt>
    <dgm:pt modelId="{8BC5879E-2C4D-4FE7-AA7E-2BEEDDB3F475}" type="parTrans" cxnId="{F40C4BB2-E100-4D1C-BE64-2E5209A68EDA}">
      <dgm:prSet/>
      <dgm:spPr/>
      <dgm:t>
        <a:bodyPr/>
        <a:lstStyle/>
        <a:p>
          <a:endParaRPr lang="en-US"/>
        </a:p>
      </dgm:t>
    </dgm:pt>
    <dgm:pt modelId="{3FF00A2A-7B96-42FA-85E7-F491CAFFFF0D}" type="sibTrans" cxnId="{F40C4BB2-E100-4D1C-BE64-2E5209A68EDA}">
      <dgm:prSet/>
      <dgm:spPr/>
      <dgm:t>
        <a:bodyPr/>
        <a:lstStyle/>
        <a:p>
          <a:endParaRPr lang="en-US"/>
        </a:p>
      </dgm:t>
    </dgm:pt>
    <dgm:pt modelId="{DDBDAF11-8DAD-4261-A04A-5D65DC62AEC6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Reduced UCR crime four out of five years,  a 14.3% reduction in these crimes when comparing 2015 to 2019 (579 v. 496).</a:t>
          </a:r>
        </a:p>
      </dgm:t>
    </dgm:pt>
    <dgm:pt modelId="{61E5920A-A2BE-4C0E-B9F5-9CD7C9C917DE}" type="parTrans" cxnId="{BEAF9ABC-AA1F-49A7-A79D-45FA0D6948A9}">
      <dgm:prSet/>
      <dgm:spPr/>
      <dgm:t>
        <a:bodyPr/>
        <a:lstStyle/>
        <a:p>
          <a:endParaRPr lang="en-US"/>
        </a:p>
      </dgm:t>
    </dgm:pt>
    <dgm:pt modelId="{9A7D78D0-45CC-4875-8C6C-65B67237C05D}" type="sibTrans" cxnId="{BEAF9ABC-AA1F-49A7-A79D-45FA0D6948A9}">
      <dgm:prSet/>
      <dgm:spPr/>
      <dgm:t>
        <a:bodyPr/>
        <a:lstStyle/>
        <a:p>
          <a:endParaRPr lang="en-US"/>
        </a:p>
      </dgm:t>
    </dgm:pt>
    <dgm:pt modelId="{DC07E7F5-D157-46E4-A52B-64ED066789B6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Achieved reaccreditation of the Wilton Manors Police Department by the Commission for Florida Law Enforcement Accreditation for the third consecutive cycle in 2016, and again in 2019</a:t>
          </a:r>
        </a:p>
      </dgm:t>
    </dgm:pt>
    <dgm:pt modelId="{7EFADAA2-6026-4523-B549-9737A841C8F7}" type="parTrans" cxnId="{2868F270-39E9-469E-9584-91B071B40B9A}">
      <dgm:prSet/>
      <dgm:spPr/>
      <dgm:t>
        <a:bodyPr/>
        <a:lstStyle/>
        <a:p>
          <a:endParaRPr lang="en-US"/>
        </a:p>
      </dgm:t>
    </dgm:pt>
    <dgm:pt modelId="{CFF46806-B44B-4DFA-B1E2-39712F3A985E}" type="sibTrans" cxnId="{2868F270-39E9-469E-9584-91B071B40B9A}">
      <dgm:prSet/>
      <dgm:spPr/>
      <dgm:t>
        <a:bodyPr/>
        <a:lstStyle/>
        <a:p>
          <a:endParaRPr lang="en-US"/>
        </a:p>
      </dgm:t>
    </dgm:pt>
    <dgm:pt modelId="{91CD3179-59FE-4E66-BC47-A99D8DEF2B94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Developed a Master Security Plan for all public facilities</a:t>
          </a:r>
        </a:p>
      </dgm:t>
    </dgm:pt>
    <dgm:pt modelId="{AB0EAA27-7296-42DF-A367-99B1323CA2F1}" type="parTrans" cxnId="{101AF2C1-0A20-4C65-A349-F8A320F524F8}">
      <dgm:prSet/>
      <dgm:spPr/>
      <dgm:t>
        <a:bodyPr/>
        <a:lstStyle/>
        <a:p>
          <a:endParaRPr lang="en-US"/>
        </a:p>
      </dgm:t>
    </dgm:pt>
    <dgm:pt modelId="{1310BDAF-ADC2-4823-9C94-C9F213C4EE5E}" type="sibTrans" cxnId="{101AF2C1-0A20-4C65-A349-F8A320F524F8}">
      <dgm:prSet/>
      <dgm:spPr/>
      <dgm:t>
        <a:bodyPr/>
        <a:lstStyle/>
        <a:p>
          <a:endParaRPr lang="en-US"/>
        </a:p>
      </dgm:t>
    </dgm:pt>
    <dgm:pt modelId="{4C97A181-3519-4912-8FDB-4109EE48E9DB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Renegotiated fire services with City of Ft. Lauderdale</a:t>
          </a:r>
        </a:p>
      </dgm:t>
    </dgm:pt>
    <dgm:pt modelId="{B6D00CFE-747D-43D3-B59F-C98C839AD8A3}" type="parTrans" cxnId="{175BE4EB-6B20-4FB4-998C-E36424262EA3}">
      <dgm:prSet/>
      <dgm:spPr/>
      <dgm:t>
        <a:bodyPr/>
        <a:lstStyle/>
        <a:p>
          <a:endParaRPr lang="en-US"/>
        </a:p>
      </dgm:t>
    </dgm:pt>
    <dgm:pt modelId="{A6B9E915-4343-4046-8401-D48F697652E2}" type="sibTrans" cxnId="{175BE4EB-6B20-4FB4-998C-E36424262EA3}">
      <dgm:prSet/>
      <dgm:spPr/>
      <dgm:t>
        <a:bodyPr/>
        <a:lstStyle/>
        <a:p>
          <a:endParaRPr lang="en-US"/>
        </a:p>
      </dgm:t>
    </dgm:pt>
    <dgm:pt modelId="{C01E5943-C58D-464A-BED8-2AEA60A06AE3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Created and executed several Code Compliance Action Plans that addressed property maintenance and other “Quality of Life” issues to support the continued increase in property values</a:t>
          </a:r>
        </a:p>
      </dgm:t>
    </dgm:pt>
    <dgm:pt modelId="{B4C00275-39CE-4AB8-91E5-32670CFCE682}" type="parTrans" cxnId="{949B906E-36EF-45D8-9D53-2A1643EE09D2}">
      <dgm:prSet/>
      <dgm:spPr/>
      <dgm:t>
        <a:bodyPr/>
        <a:lstStyle/>
        <a:p>
          <a:endParaRPr lang="en-US"/>
        </a:p>
      </dgm:t>
    </dgm:pt>
    <dgm:pt modelId="{45623F92-7EE9-4768-8601-69E024BAAE67}" type="sibTrans" cxnId="{949B906E-36EF-45D8-9D53-2A1643EE09D2}">
      <dgm:prSet/>
      <dgm:spPr/>
      <dgm:t>
        <a:bodyPr/>
        <a:lstStyle/>
        <a:p>
          <a:endParaRPr lang="en-US"/>
        </a:p>
      </dgm:t>
    </dgm:pt>
    <dgm:pt modelId="{2393380D-1966-434D-AB2C-A0F9F2F3F447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Implemented of Cannabis civil citation program</a:t>
          </a:r>
        </a:p>
      </dgm:t>
    </dgm:pt>
    <dgm:pt modelId="{7375D9A4-D1C1-4179-93BD-12A7ECECE864}" type="parTrans" cxnId="{F3A4FCF0-22C4-4794-A7C8-CCD5CDFFD39A}">
      <dgm:prSet/>
      <dgm:spPr/>
      <dgm:t>
        <a:bodyPr/>
        <a:lstStyle/>
        <a:p>
          <a:endParaRPr lang="en-US"/>
        </a:p>
      </dgm:t>
    </dgm:pt>
    <dgm:pt modelId="{3D79ECB2-51B8-46FB-B046-16939762BA98}" type="sibTrans" cxnId="{F3A4FCF0-22C4-4794-A7C8-CCD5CDFFD39A}">
      <dgm:prSet/>
      <dgm:spPr/>
      <dgm:t>
        <a:bodyPr/>
        <a:lstStyle/>
        <a:p>
          <a:endParaRPr lang="en-US"/>
        </a:p>
      </dgm:t>
    </dgm:pt>
    <dgm:pt modelId="{44970D07-2109-4486-A465-F1D22BB0C1A2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Marine Law Enforcement Grant (MLEG) every year totaling over $155,000to support the WMPD Marine Unit.</a:t>
          </a:r>
        </a:p>
      </dgm:t>
    </dgm:pt>
    <dgm:pt modelId="{C263E17A-C8E0-48B7-A7E7-B7A226188F60}" type="parTrans" cxnId="{1853940A-9EB8-4129-B74F-655DEE0B10B4}">
      <dgm:prSet/>
      <dgm:spPr/>
      <dgm:t>
        <a:bodyPr/>
        <a:lstStyle/>
        <a:p>
          <a:endParaRPr lang="en-US"/>
        </a:p>
      </dgm:t>
    </dgm:pt>
    <dgm:pt modelId="{F48AD2BC-CD7F-4188-AEFE-78F314E9E854}" type="sibTrans" cxnId="{1853940A-9EB8-4129-B74F-655DEE0B10B4}">
      <dgm:prSet/>
      <dgm:spPr/>
      <dgm:t>
        <a:bodyPr/>
        <a:lstStyle/>
        <a:p>
          <a:endParaRPr lang="en-US"/>
        </a:p>
      </dgm:t>
    </dgm:pt>
    <dgm:pt modelId="{FD03B1BB-E8C1-4B9A-ABA8-B98C4DE33644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Formed Active Crime Enforcement Unit for specialized investigations of emerging crime trends</a:t>
          </a:r>
        </a:p>
      </dgm:t>
    </dgm:pt>
    <dgm:pt modelId="{8A086885-8834-4B5F-AFC0-5250370E9911}" type="parTrans" cxnId="{10AF1F9E-A2C1-4525-8E8D-4B54B9E8835F}">
      <dgm:prSet/>
      <dgm:spPr/>
      <dgm:t>
        <a:bodyPr/>
        <a:lstStyle/>
        <a:p>
          <a:endParaRPr lang="en-US"/>
        </a:p>
      </dgm:t>
    </dgm:pt>
    <dgm:pt modelId="{D4C206E7-9751-446B-A058-F26D2F6A0B99}" type="sibTrans" cxnId="{10AF1F9E-A2C1-4525-8E8D-4B54B9E8835F}">
      <dgm:prSet/>
      <dgm:spPr/>
      <dgm:t>
        <a:bodyPr/>
        <a:lstStyle/>
        <a:p>
          <a:endParaRPr lang="en-US"/>
        </a:p>
      </dgm:t>
    </dgm:pt>
    <dgm:pt modelId="{0789BF0A-6F41-402F-AF22-D391F878F08B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Completed structural upgrades to Fire Station 16</a:t>
          </a:r>
        </a:p>
      </dgm:t>
    </dgm:pt>
    <dgm:pt modelId="{C4021D3E-98B0-47E2-AFF1-B8DFC2BA3DF3}" type="parTrans" cxnId="{77818205-864C-43D6-B9FC-E13A44B76DD7}">
      <dgm:prSet/>
      <dgm:spPr/>
      <dgm:t>
        <a:bodyPr/>
        <a:lstStyle/>
        <a:p>
          <a:endParaRPr lang="en-US"/>
        </a:p>
      </dgm:t>
    </dgm:pt>
    <dgm:pt modelId="{19D60991-45B9-46CC-A208-8E3DB774E637}" type="sibTrans" cxnId="{77818205-864C-43D6-B9FC-E13A44B76DD7}">
      <dgm:prSet/>
      <dgm:spPr/>
      <dgm:t>
        <a:bodyPr/>
        <a:lstStyle/>
        <a:p>
          <a:endParaRPr lang="en-US"/>
        </a:p>
      </dgm:t>
    </dgm:pt>
    <dgm:pt modelId="{3DB84974-31FD-4A3D-AC4D-2C0F16829B15}" type="pres">
      <dgm:prSet presAssocID="{B55287A2-8D9C-45CC-B0BC-812D8DF3141A}" presName="linear" presStyleCnt="0">
        <dgm:presLayoutVars>
          <dgm:animLvl val="lvl"/>
          <dgm:resizeHandles val="exact"/>
        </dgm:presLayoutVars>
      </dgm:prSet>
      <dgm:spPr/>
    </dgm:pt>
    <dgm:pt modelId="{68B461E7-36C2-4204-8285-C20FFE32878F}" type="pres">
      <dgm:prSet presAssocID="{A194201E-3312-4EC1-8724-D370B5BB129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B47DA72-9580-4CCF-BCBA-CC2DEFD8FFCF}" type="pres">
      <dgm:prSet presAssocID="{A194201E-3312-4EC1-8724-D370B5BB129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7818205-864C-43D6-B9FC-E13A44B76DD7}" srcId="{A194201E-3312-4EC1-8724-D370B5BB1298}" destId="{0789BF0A-6F41-402F-AF22-D391F878F08B}" srcOrd="15" destOrd="0" parTransId="{C4021D3E-98B0-47E2-AFF1-B8DFC2BA3DF3}" sibTransId="{19D60991-45B9-46CC-A208-8E3DB774E637}"/>
    <dgm:cxn modelId="{1853940A-9EB8-4129-B74F-655DEE0B10B4}" srcId="{A194201E-3312-4EC1-8724-D370B5BB1298}" destId="{44970D07-2109-4486-A465-F1D22BB0C1A2}" srcOrd="13" destOrd="0" parTransId="{C263E17A-C8E0-48B7-A7E7-B7A226188F60}" sibTransId="{F48AD2BC-CD7F-4188-AEFE-78F314E9E854}"/>
    <dgm:cxn modelId="{7924750F-3EAD-44A5-B919-483AAEE9958C}" type="presOf" srcId="{C01E5943-C58D-464A-BED8-2AEA60A06AE3}" destId="{7B47DA72-9580-4CCF-BCBA-CC2DEFD8FFCF}" srcOrd="0" destOrd="11" presId="urn:microsoft.com/office/officeart/2005/8/layout/vList2"/>
    <dgm:cxn modelId="{CF9A9B1C-39CB-4B88-B8EA-746F381E1E5A}" srcId="{A194201E-3312-4EC1-8724-D370B5BB1298}" destId="{7C4E1E6D-DADA-4B89-B6C7-BADAD88B4B85}" srcOrd="5" destOrd="0" parTransId="{91BC8C82-6BC5-4476-B8AE-C8C67506C32B}" sibTransId="{7D644E73-DA62-468F-99D2-A828DEFA75F4}"/>
    <dgm:cxn modelId="{D3593220-0C6C-4B99-91DB-8CDCDDA4EB4A}" type="presOf" srcId="{88C98787-E251-4855-BBBD-4B07A374D1A0}" destId="{7B47DA72-9580-4CCF-BCBA-CC2DEFD8FFCF}" srcOrd="0" destOrd="6" presId="urn:microsoft.com/office/officeart/2005/8/layout/vList2"/>
    <dgm:cxn modelId="{6F5D6030-376C-4B16-BEA6-D731C338BBA5}" type="presOf" srcId="{2393380D-1966-434D-AB2C-A0F9F2F3F447}" destId="{7B47DA72-9580-4CCF-BCBA-CC2DEFD8FFCF}" srcOrd="0" destOrd="12" presId="urn:microsoft.com/office/officeart/2005/8/layout/vList2"/>
    <dgm:cxn modelId="{BAAD7833-8E4F-46E7-A201-A493EEF6D1DE}" type="presOf" srcId="{DDBDAF11-8DAD-4261-A04A-5D65DC62AEC6}" destId="{7B47DA72-9580-4CCF-BCBA-CC2DEFD8FFCF}" srcOrd="0" destOrd="7" presId="urn:microsoft.com/office/officeart/2005/8/layout/vList2"/>
    <dgm:cxn modelId="{609B8033-6096-4CB1-BD1C-F984355217CF}" srcId="{A194201E-3312-4EC1-8724-D370B5BB1298}" destId="{345E36AF-61CF-449D-955A-0B6778F9FF60}" srcOrd="3" destOrd="0" parTransId="{19A72DCC-8B97-49AE-821F-1FC6A64B79F6}" sibTransId="{32B68D2F-15EC-407B-914A-13126CB0D9E4}"/>
    <dgm:cxn modelId="{3AA9EC37-FDDD-4B08-8506-223C70754D8A}" type="presOf" srcId="{B55287A2-8D9C-45CC-B0BC-812D8DF3141A}" destId="{3DB84974-31FD-4A3D-AC4D-2C0F16829B15}" srcOrd="0" destOrd="0" presId="urn:microsoft.com/office/officeart/2005/8/layout/vList2"/>
    <dgm:cxn modelId="{F913BF40-7A8D-4BD3-9454-E1349CF530F0}" type="presOf" srcId="{6C4A3022-AF43-4B78-A98C-61F7BED86845}" destId="{7B47DA72-9580-4CCF-BCBA-CC2DEFD8FFCF}" srcOrd="0" destOrd="2" presId="urn:microsoft.com/office/officeart/2005/8/layout/vList2"/>
    <dgm:cxn modelId="{8F25F45B-1E7E-4EF7-B2A2-F4E6439AE327}" type="presOf" srcId="{4C97A181-3519-4912-8FDB-4109EE48E9DB}" destId="{7B47DA72-9580-4CCF-BCBA-CC2DEFD8FFCF}" srcOrd="0" destOrd="10" presId="urn:microsoft.com/office/officeart/2005/8/layout/vList2"/>
    <dgm:cxn modelId="{7D9F7C60-917B-4AFA-8831-D06D26B43B0C}" type="presOf" srcId="{94EDD8F7-501F-470C-AA89-56F93FB8FF83}" destId="{7B47DA72-9580-4CCF-BCBA-CC2DEFD8FFCF}" srcOrd="0" destOrd="4" presId="urn:microsoft.com/office/officeart/2005/8/layout/vList2"/>
    <dgm:cxn modelId="{7B84AE64-717D-4FBD-B769-E8611FB5D172}" type="presOf" srcId="{445D7324-A66C-4E28-B583-B5F7F4542922}" destId="{7B47DA72-9580-4CCF-BCBA-CC2DEFD8FFCF}" srcOrd="0" destOrd="0" presId="urn:microsoft.com/office/officeart/2005/8/layout/vList2"/>
    <dgm:cxn modelId="{949B906E-36EF-45D8-9D53-2A1643EE09D2}" srcId="{A194201E-3312-4EC1-8724-D370B5BB1298}" destId="{C01E5943-C58D-464A-BED8-2AEA60A06AE3}" srcOrd="11" destOrd="0" parTransId="{B4C00275-39CE-4AB8-91E5-32670CFCE682}" sibTransId="{45623F92-7EE9-4768-8601-69E024BAAE67}"/>
    <dgm:cxn modelId="{736AB86F-141C-47E4-8789-274CF5458603}" srcId="{A194201E-3312-4EC1-8724-D370B5BB1298}" destId="{445D7324-A66C-4E28-B583-B5F7F4542922}" srcOrd="0" destOrd="0" parTransId="{B10256D6-00D4-4026-9F93-725A4A910B13}" sibTransId="{09D5CE8D-9C28-4301-808D-0F36D5D53BE7}"/>
    <dgm:cxn modelId="{B038D34F-2B40-4EA7-864E-01DBE160A0AB}" type="presOf" srcId="{91CD3179-59FE-4E66-BC47-A99D8DEF2B94}" destId="{7B47DA72-9580-4CCF-BCBA-CC2DEFD8FFCF}" srcOrd="0" destOrd="9" presId="urn:microsoft.com/office/officeart/2005/8/layout/vList2"/>
    <dgm:cxn modelId="{2868F270-39E9-469E-9584-91B071B40B9A}" srcId="{A194201E-3312-4EC1-8724-D370B5BB1298}" destId="{DC07E7F5-D157-46E4-A52B-64ED066789B6}" srcOrd="8" destOrd="0" parTransId="{7EFADAA2-6026-4523-B549-9737A841C8F7}" sibTransId="{CFF46806-B44B-4DFA-B1E2-39712F3A985E}"/>
    <dgm:cxn modelId="{AF044975-21C0-4A00-86C8-89BC85EA15D7}" type="presOf" srcId="{C6062C18-7AF3-4C17-A31C-8300EE43E930}" destId="{7B47DA72-9580-4CCF-BCBA-CC2DEFD8FFCF}" srcOrd="0" destOrd="1" presId="urn:microsoft.com/office/officeart/2005/8/layout/vList2"/>
    <dgm:cxn modelId="{E297535A-6C53-4922-AC50-538FC40F7A58}" type="presOf" srcId="{A194201E-3312-4EC1-8724-D370B5BB1298}" destId="{68B461E7-36C2-4204-8285-C20FFE32878F}" srcOrd="0" destOrd="0" presId="urn:microsoft.com/office/officeart/2005/8/layout/vList2"/>
    <dgm:cxn modelId="{6FD07E8A-02DB-474C-8462-52EB7332A634}" type="presOf" srcId="{44970D07-2109-4486-A465-F1D22BB0C1A2}" destId="{7B47DA72-9580-4CCF-BCBA-CC2DEFD8FFCF}" srcOrd="0" destOrd="13" presId="urn:microsoft.com/office/officeart/2005/8/layout/vList2"/>
    <dgm:cxn modelId="{93784493-B17B-43AF-A11B-9EE71F5FB2C6}" type="presOf" srcId="{7C4E1E6D-DADA-4B89-B6C7-BADAD88B4B85}" destId="{7B47DA72-9580-4CCF-BCBA-CC2DEFD8FFCF}" srcOrd="0" destOrd="5" presId="urn:microsoft.com/office/officeart/2005/8/layout/vList2"/>
    <dgm:cxn modelId="{8B548E94-861E-4CB2-8F56-D54234513BC3}" type="presOf" srcId="{DC07E7F5-D157-46E4-A52B-64ED066789B6}" destId="{7B47DA72-9580-4CCF-BCBA-CC2DEFD8FFCF}" srcOrd="0" destOrd="8" presId="urn:microsoft.com/office/officeart/2005/8/layout/vList2"/>
    <dgm:cxn modelId="{10AF1F9E-A2C1-4525-8E8D-4B54B9E8835F}" srcId="{A194201E-3312-4EC1-8724-D370B5BB1298}" destId="{FD03B1BB-E8C1-4B9A-ABA8-B98C4DE33644}" srcOrd="14" destOrd="0" parTransId="{8A086885-8834-4B5F-AFC0-5250370E9911}" sibTransId="{D4C206E7-9751-446B-A058-F26D2F6A0B99}"/>
    <dgm:cxn modelId="{794BB0AD-AB91-4E7E-A93C-2EA62435BA03}" srcId="{A194201E-3312-4EC1-8724-D370B5BB1298}" destId="{C6062C18-7AF3-4C17-A31C-8300EE43E930}" srcOrd="1" destOrd="0" parTransId="{52A9AA3B-C883-4885-910D-FA226BB851A9}" sibTransId="{A82566E8-59B1-44EF-A069-61650C688C61}"/>
    <dgm:cxn modelId="{F40C4BB2-E100-4D1C-BE64-2E5209A68EDA}" srcId="{A194201E-3312-4EC1-8724-D370B5BB1298}" destId="{88C98787-E251-4855-BBBD-4B07A374D1A0}" srcOrd="6" destOrd="0" parTransId="{8BC5879E-2C4D-4FE7-AA7E-2BEEDDB3F475}" sibTransId="{3FF00A2A-7B96-42FA-85E7-F491CAFFFF0D}"/>
    <dgm:cxn modelId="{BEAF9ABC-AA1F-49A7-A79D-45FA0D6948A9}" srcId="{A194201E-3312-4EC1-8724-D370B5BB1298}" destId="{DDBDAF11-8DAD-4261-A04A-5D65DC62AEC6}" srcOrd="7" destOrd="0" parTransId="{61E5920A-A2BE-4C0E-B9F5-9CD7C9C917DE}" sibTransId="{9A7D78D0-45CC-4875-8C6C-65B67237C05D}"/>
    <dgm:cxn modelId="{101AF2C1-0A20-4C65-A349-F8A320F524F8}" srcId="{A194201E-3312-4EC1-8724-D370B5BB1298}" destId="{91CD3179-59FE-4E66-BC47-A99D8DEF2B94}" srcOrd="9" destOrd="0" parTransId="{AB0EAA27-7296-42DF-A367-99B1323CA2F1}" sibTransId="{1310BDAF-ADC2-4823-9C94-C9F213C4EE5E}"/>
    <dgm:cxn modelId="{D522E1C5-48FD-4662-8CFA-05CA54FA03F7}" srcId="{A194201E-3312-4EC1-8724-D370B5BB1298}" destId="{94EDD8F7-501F-470C-AA89-56F93FB8FF83}" srcOrd="4" destOrd="0" parTransId="{82F94C7C-3DF1-4E6A-9BB9-A66EA979245C}" sibTransId="{679D554B-B99F-407C-BE19-E04FB63085A9}"/>
    <dgm:cxn modelId="{52D276CC-AB27-4D52-885C-294EDDF8CF6A}" type="presOf" srcId="{FD03B1BB-E8C1-4B9A-ABA8-B98C4DE33644}" destId="{7B47DA72-9580-4CCF-BCBA-CC2DEFD8FFCF}" srcOrd="0" destOrd="14" presId="urn:microsoft.com/office/officeart/2005/8/layout/vList2"/>
    <dgm:cxn modelId="{81607AE7-6716-4A52-B7CB-119E2DFC38FC}" srcId="{A194201E-3312-4EC1-8724-D370B5BB1298}" destId="{6C4A3022-AF43-4B78-A98C-61F7BED86845}" srcOrd="2" destOrd="0" parTransId="{CBBE69F6-1B24-4036-B219-3E261C224E45}" sibTransId="{FD282AA9-27E8-42C9-BC2F-1FA5E3CCB72B}"/>
    <dgm:cxn modelId="{8779ACEA-9BF2-4C91-9079-EEE1EE7F4F16}" srcId="{B55287A2-8D9C-45CC-B0BC-812D8DF3141A}" destId="{A194201E-3312-4EC1-8724-D370B5BB1298}" srcOrd="0" destOrd="0" parTransId="{9931CBEB-7C35-4317-A61C-9184AE27DE49}" sibTransId="{E4484606-01C3-4FC7-BD6F-0EA9E5A4E9B7}"/>
    <dgm:cxn modelId="{175BE4EB-6B20-4FB4-998C-E36424262EA3}" srcId="{A194201E-3312-4EC1-8724-D370B5BB1298}" destId="{4C97A181-3519-4912-8FDB-4109EE48E9DB}" srcOrd="10" destOrd="0" parTransId="{B6D00CFE-747D-43D3-B59F-C98C839AD8A3}" sibTransId="{A6B9E915-4343-4046-8401-D48F697652E2}"/>
    <dgm:cxn modelId="{3E433BEC-35E9-4A73-A7F1-ED32F63AE0A9}" type="presOf" srcId="{0789BF0A-6F41-402F-AF22-D391F878F08B}" destId="{7B47DA72-9580-4CCF-BCBA-CC2DEFD8FFCF}" srcOrd="0" destOrd="15" presId="urn:microsoft.com/office/officeart/2005/8/layout/vList2"/>
    <dgm:cxn modelId="{F3A4FCF0-22C4-4794-A7C8-CCD5CDFFD39A}" srcId="{A194201E-3312-4EC1-8724-D370B5BB1298}" destId="{2393380D-1966-434D-AB2C-A0F9F2F3F447}" srcOrd="12" destOrd="0" parTransId="{7375D9A4-D1C1-4179-93BD-12A7ECECE864}" sibTransId="{3D79ECB2-51B8-46FB-B046-16939762BA98}"/>
    <dgm:cxn modelId="{EA1CBAF8-7CF5-4C2D-B586-480DB3584268}" type="presOf" srcId="{345E36AF-61CF-449D-955A-0B6778F9FF60}" destId="{7B47DA72-9580-4CCF-BCBA-CC2DEFD8FFCF}" srcOrd="0" destOrd="3" presId="urn:microsoft.com/office/officeart/2005/8/layout/vList2"/>
    <dgm:cxn modelId="{553A85E4-61FE-4D4D-828B-3396A7EA4CDD}" type="presParOf" srcId="{3DB84974-31FD-4A3D-AC4D-2C0F16829B15}" destId="{68B461E7-36C2-4204-8285-C20FFE32878F}" srcOrd="0" destOrd="0" presId="urn:microsoft.com/office/officeart/2005/8/layout/vList2"/>
    <dgm:cxn modelId="{3A06F29A-A0B4-454F-8713-47B695A505E7}" type="presParOf" srcId="{3DB84974-31FD-4A3D-AC4D-2C0F16829B15}" destId="{7B47DA72-9580-4CCF-BCBA-CC2DEFD8FFC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5287A2-8D9C-45CC-B0BC-812D8DF314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94201E-3312-4EC1-8724-D370B5BB1298}">
      <dgm:prSet/>
      <dgm:spPr/>
      <dgm:t>
        <a:bodyPr/>
        <a:lstStyle/>
        <a:p>
          <a:r>
            <a:rPr lang="en-US"/>
            <a:t>Priority Area B – Sound Governance</a:t>
          </a:r>
        </a:p>
      </dgm:t>
    </dgm:pt>
    <dgm:pt modelId="{9931CBEB-7C35-4317-A61C-9184AE27DE49}" type="parTrans" cxnId="{8779ACEA-9BF2-4C91-9079-EEE1EE7F4F16}">
      <dgm:prSet/>
      <dgm:spPr/>
      <dgm:t>
        <a:bodyPr/>
        <a:lstStyle/>
        <a:p>
          <a:endParaRPr lang="en-US"/>
        </a:p>
      </dgm:t>
    </dgm:pt>
    <dgm:pt modelId="{E4484606-01C3-4FC7-BD6F-0EA9E5A4E9B7}" type="sibTrans" cxnId="{8779ACEA-9BF2-4C91-9079-EEE1EE7F4F16}">
      <dgm:prSet/>
      <dgm:spPr/>
      <dgm:t>
        <a:bodyPr/>
        <a:lstStyle/>
        <a:p>
          <a:endParaRPr lang="en-US"/>
        </a:p>
      </dgm:t>
    </dgm:pt>
    <dgm:pt modelId="{445D7324-A66C-4E28-B583-B5F7F4542922}">
      <dgm:prSet custT="1"/>
      <dgm:spPr/>
      <dgm:t>
        <a:bodyPr/>
        <a:lstStyle/>
        <a:p>
          <a:r>
            <a:rPr lang="en-US" sz="1700" b="1"/>
            <a:t>Goal 1: Operate in a fair and transparent manner.</a:t>
          </a:r>
        </a:p>
      </dgm:t>
    </dgm:pt>
    <dgm:pt modelId="{B10256D6-00D4-4026-9F93-725A4A910B13}" type="parTrans" cxnId="{736AB86F-141C-47E4-8789-274CF5458603}">
      <dgm:prSet/>
      <dgm:spPr/>
      <dgm:t>
        <a:bodyPr/>
        <a:lstStyle/>
        <a:p>
          <a:endParaRPr lang="en-US"/>
        </a:p>
      </dgm:t>
    </dgm:pt>
    <dgm:pt modelId="{09D5CE8D-9C28-4301-808D-0F36D5D53BE7}" type="sibTrans" cxnId="{736AB86F-141C-47E4-8789-274CF5458603}">
      <dgm:prSet/>
      <dgm:spPr/>
      <dgm:t>
        <a:bodyPr/>
        <a:lstStyle/>
        <a:p>
          <a:endParaRPr lang="en-US"/>
        </a:p>
      </dgm:t>
    </dgm:pt>
    <dgm:pt modelId="{88C98787-E251-4855-BBBD-4B07A374D1A0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Established the Strategic Public Relations and Marketing Plan, increasing public investment and two-way communication between the City and its stakeholders</a:t>
          </a:r>
        </a:p>
      </dgm:t>
    </dgm:pt>
    <dgm:pt modelId="{8BC5879E-2C4D-4FE7-AA7E-2BEEDDB3F475}" type="parTrans" cxnId="{F40C4BB2-E100-4D1C-BE64-2E5209A68EDA}">
      <dgm:prSet/>
      <dgm:spPr/>
      <dgm:t>
        <a:bodyPr/>
        <a:lstStyle/>
        <a:p>
          <a:endParaRPr lang="en-US"/>
        </a:p>
      </dgm:t>
    </dgm:pt>
    <dgm:pt modelId="{3FF00A2A-7B96-42FA-85E7-F491CAFFFF0D}" type="sibTrans" cxnId="{F40C4BB2-E100-4D1C-BE64-2E5209A68EDA}">
      <dgm:prSet/>
      <dgm:spPr/>
      <dgm:t>
        <a:bodyPr/>
        <a:lstStyle/>
        <a:p>
          <a:endParaRPr lang="en-US"/>
        </a:p>
      </dgm:t>
    </dgm:pt>
    <dgm:pt modelId="{1C7FC163-2E33-40A9-9ABE-2A810FF08F56}">
      <dgm:prSet custT="1"/>
      <dgm:spPr/>
      <dgm:t>
        <a:bodyPr/>
        <a:lstStyle/>
        <a:p>
          <a:r>
            <a:rPr lang="en-US" sz="1700" b="1"/>
            <a:t>Goal 2: Provide excellent services to the community.</a:t>
          </a:r>
          <a:endParaRPr lang="en-US" sz="1700"/>
        </a:p>
      </dgm:t>
    </dgm:pt>
    <dgm:pt modelId="{4CDA43C2-B4D3-4925-8715-159C1E63A5DD}" type="parTrans" cxnId="{22CAE1DA-8BB8-44C4-974A-F89DFA6B76C6}">
      <dgm:prSet/>
      <dgm:spPr/>
      <dgm:t>
        <a:bodyPr/>
        <a:lstStyle/>
        <a:p>
          <a:endParaRPr lang="en-US"/>
        </a:p>
      </dgm:t>
    </dgm:pt>
    <dgm:pt modelId="{82DD2EE9-606E-4FAF-8849-F281625BA1A9}" type="sibTrans" cxnId="{22CAE1DA-8BB8-44C4-974A-F89DFA6B76C6}">
      <dgm:prSet/>
      <dgm:spPr/>
      <dgm:t>
        <a:bodyPr/>
        <a:lstStyle/>
        <a:p>
          <a:endParaRPr lang="en-US"/>
        </a:p>
      </dgm:t>
    </dgm:pt>
    <dgm:pt modelId="{6EEEC8FF-FE5E-4F67-9523-70BA118222E7}">
      <dgm:prSet custT="1"/>
      <dgm:spPr/>
      <dgm:t>
        <a:bodyPr/>
        <a:lstStyle/>
        <a:p>
          <a:r>
            <a:rPr lang="en-US" sz="1700" b="1"/>
            <a:t>Goal 3: Promote and maintain financial stability and integrity. </a:t>
          </a:r>
          <a:endParaRPr lang="en-US" sz="1700"/>
        </a:p>
      </dgm:t>
    </dgm:pt>
    <dgm:pt modelId="{518A00F5-6653-4A7A-9D22-339E2C5EB46E}" type="parTrans" cxnId="{DFB3EEB6-99AD-47DA-A207-69B7FD9D5FB6}">
      <dgm:prSet/>
      <dgm:spPr/>
      <dgm:t>
        <a:bodyPr/>
        <a:lstStyle/>
        <a:p>
          <a:endParaRPr lang="en-US"/>
        </a:p>
      </dgm:t>
    </dgm:pt>
    <dgm:pt modelId="{94DDF88B-C250-481C-8B12-A473AB167E2F}" type="sibTrans" cxnId="{DFB3EEB6-99AD-47DA-A207-69B7FD9D5FB6}">
      <dgm:prSet/>
      <dgm:spPr/>
      <dgm:t>
        <a:bodyPr/>
        <a:lstStyle/>
        <a:p>
          <a:endParaRPr lang="en-US"/>
        </a:p>
      </dgm:t>
    </dgm:pt>
    <dgm:pt modelId="{A49260D2-3C76-4DE9-A831-EE2DE8BE0C8B}">
      <dgm:prSet custT="1"/>
      <dgm:spPr/>
      <dgm:t>
        <a:bodyPr/>
        <a:lstStyle/>
        <a:p>
          <a:r>
            <a:rPr lang="en-US" sz="1700" b="1"/>
            <a:t>Goal 4: Ensure government employees are qualified and competent.</a:t>
          </a:r>
          <a:endParaRPr lang="en-US" sz="1700"/>
        </a:p>
      </dgm:t>
    </dgm:pt>
    <dgm:pt modelId="{427E5B40-0CFD-4D93-8060-61B963AA7D00}" type="parTrans" cxnId="{C18BA873-8687-47BD-9CE5-AF50526D7ACC}">
      <dgm:prSet/>
      <dgm:spPr/>
      <dgm:t>
        <a:bodyPr/>
        <a:lstStyle/>
        <a:p>
          <a:endParaRPr lang="en-US"/>
        </a:p>
      </dgm:t>
    </dgm:pt>
    <dgm:pt modelId="{812B50ED-CD06-4E81-BE5E-050D8C53BFB6}" type="sibTrans" cxnId="{C18BA873-8687-47BD-9CE5-AF50526D7ACC}">
      <dgm:prSet/>
      <dgm:spPr/>
      <dgm:t>
        <a:bodyPr/>
        <a:lstStyle/>
        <a:p>
          <a:endParaRPr lang="en-US"/>
        </a:p>
      </dgm:t>
    </dgm:pt>
    <dgm:pt modelId="{17D1390D-39D2-4BBE-AEA3-524DBF83F20D}">
      <dgm:prSet custT="1"/>
      <dgm:spPr/>
      <dgm:t>
        <a:bodyPr/>
        <a:lstStyle/>
        <a:p>
          <a:r>
            <a:rPr lang="en-US" sz="1700" b="1"/>
            <a:t>Goal 5: Support and make use of community resources.</a:t>
          </a:r>
          <a:endParaRPr lang="en-US" sz="1700"/>
        </a:p>
      </dgm:t>
    </dgm:pt>
    <dgm:pt modelId="{6DFF2FF8-531D-41ED-9AD2-147CB974B492}" type="parTrans" cxnId="{A7877862-6B19-4EB4-8951-029B4C771EF6}">
      <dgm:prSet/>
      <dgm:spPr/>
      <dgm:t>
        <a:bodyPr/>
        <a:lstStyle/>
        <a:p>
          <a:endParaRPr lang="en-US"/>
        </a:p>
      </dgm:t>
    </dgm:pt>
    <dgm:pt modelId="{76F1CF0E-4722-4042-AEC1-00CFEF636D8A}" type="sibTrans" cxnId="{A7877862-6B19-4EB4-8951-029B4C771EF6}">
      <dgm:prSet/>
      <dgm:spPr/>
      <dgm:t>
        <a:bodyPr/>
        <a:lstStyle/>
        <a:p>
          <a:endParaRPr lang="en-US"/>
        </a:p>
      </dgm:t>
    </dgm:pt>
    <dgm:pt modelId="{55B90203-D1D8-40F4-82A3-24E383ABE470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Created and implemented the Island City University, resulting in 4 separate graduating classes and more than 70 residents participating</a:t>
          </a:r>
        </a:p>
      </dgm:t>
    </dgm:pt>
    <dgm:pt modelId="{AB156F1E-1061-4B87-AFDF-10AFDEE06593}" type="parTrans" cxnId="{90711F38-73DA-4050-92F8-606639DA1FDC}">
      <dgm:prSet/>
      <dgm:spPr/>
      <dgm:t>
        <a:bodyPr/>
        <a:lstStyle/>
        <a:p>
          <a:endParaRPr lang="en-US"/>
        </a:p>
      </dgm:t>
    </dgm:pt>
    <dgm:pt modelId="{63CBD6AE-C99F-4335-8CDA-988FCB69396F}" type="sibTrans" cxnId="{90711F38-73DA-4050-92F8-606639DA1FDC}">
      <dgm:prSet/>
      <dgm:spPr/>
      <dgm:t>
        <a:bodyPr/>
        <a:lstStyle/>
        <a:p>
          <a:endParaRPr lang="en-US"/>
        </a:p>
      </dgm:t>
    </dgm:pt>
    <dgm:pt modelId="{906C7210-63BA-4B90-90D1-993E7CDB43A3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Created an IT Department, infrastructure assessment and updating of IT system</a:t>
          </a:r>
        </a:p>
      </dgm:t>
    </dgm:pt>
    <dgm:pt modelId="{A334CF3A-526E-492A-A327-0728EA6F0977}" type="parTrans" cxnId="{47173944-C422-4A8D-9C1E-3452225E552B}">
      <dgm:prSet/>
      <dgm:spPr/>
      <dgm:t>
        <a:bodyPr/>
        <a:lstStyle/>
        <a:p>
          <a:endParaRPr lang="en-US"/>
        </a:p>
      </dgm:t>
    </dgm:pt>
    <dgm:pt modelId="{9BB4627D-81FB-4097-A87B-FA586E6191B3}" type="sibTrans" cxnId="{47173944-C422-4A8D-9C1E-3452225E552B}">
      <dgm:prSet/>
      <dgm:spPr/>
      <dgm:t>
        <a:bodyPr/>
        <a:lstStyle/>
        <a:p>
          <a:endParaRPr lang="en-US"/>
        </a:p>
      </dgm:t>
    </dgm:pt>
    <dgm:pt modelId="{243DAB8B-8875-4E10-80CC-178B469EA7FC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Refinanced City Hall loan debt</a:t>
          </a:r>
        </a:p>
      </dgm:t>
    </dgm:pt>
    <dgm:pt modelId="{4505BA00-4A4F-4BB5-8B68-8FEA7EEB8DF0}" type="parTrans" cxnId="{807C8209-EB1B-4371-8ED9-37C96E64E2C5}">
      <dgm:prSet/>
      <dgm:spPr/>
      <dgm:t>
        <a:bodyPr/>
        <a:lstStyle/>
        <a:p>
          <a:endParaRPr lang="en-US"/>
        </a:p>
      </dgm:t>
    </dgm:pt>
    <dgm:pt modelId="{96A8D70B-5C5E-4286-A16B-36510CA53AC1}" type="sibTrans" cxnId="{807C8209-EB1B-4371-8ED9-37C96E64E2C5}">
      <dgm:prSet/>
      <dgm:spPr/>
      <dgm:t>
        <a:bodyPr/>
        <a:lstStyle/>
        <a:p>
          <a:endParaRPr lang="en-US"/>
        </a:p>
      </dgm:t>
    </dgm:pt>
    <dgm:pt modelId="{B019AF72-E14F-4814-B35D-1CD36E3E673F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Implemented Water rate study</a:t>
          </a:r>
        </a:p>
      </dgm:t>
    </dgm:pt>
    <dgm:pt modelId="{5F2EE8B2-A89A-4282-9EE9-B35C8314C2EB}" type="parTrans" cxnId="{0B9A7C17-181D-4733-B8E8-8EED7BB83C2C}">
      <dgm:prSet/>
      <dgm:spPr/>
      <dgm:t>
        <a:bodyPr/>
        <a:lstStyle/>
        <a:p>
          <a:endParaRPr lang="en-US"/>
        </a:p>
      </dgm:t>
    </dgm:pt>
    <dgm:pt modelId="{221EC129-F4AD-49DC-9599-84EE9894DED8}" type="sibTrans" cxnId="{0B9A7C17-181D-4733-B8E8-8EED7BB83C2C}">
      <dgm:prSet/>
      <dgm:spPr/>
      <dgm:t>
        <a:bodyPr/>
        <a:lstStyle/>
        <a:p>
          <a:endParaRPr lang="en-US"/>
        </a:p>
      </dgm:t>
    </dgm:pt>
    <dgm:pt modelId="{9A2B833F-3258-47BB-89A7-0ED31D6D1820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Completed indirect cost rate study</a:t>
          </a:r>
        </a:p>
      </dgm:t>
    </dgm:pt>
    <dgm:pt modelId="{56F53D4C-B45F-4A07-8A19-1E3A5C4E1862}" type="parTrans" cxnId="{B02DC754-9C00-4BA7-9F1E-15087A95DBC2}">
      <dgm:prSet/>
      <dgm:spPr/>
      <dgm:t>
        <a:bodyPr/>
        <a:lstStyle/>
        <a:p>
          <a:endParaRPr lang="en-US"/>
        </a:p>
      </dgm:t>
    </dgm:pt>
    <dgm:pt modelId="{35AE0D3C-9587-4032-B477-948481B6F0A1}" type="sibTrans" cxnId="{B02DC754-9C00-4BA7-9F1E-15087A95DBC2}">
      <dgm:prSet/>
      <dgm:spPr/>
      <dgm:t>
        <a:bodyPr/>
        <a:lstStyle/>
        <a:p>
          <a:endParaRPr lang="en-US"/>
        </a:p>
      </dgm:t>
    </dgm:pt>
    <dgm:pt modelId="{5862843A-13F6-46B9-8197-B9EB817F15B0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Achieved clean audits for all five fiscal years</a:t>
          </a:r>
        </a:p>
      </dgm:t>
    </dgm:pt>
    <dgm:pt modelId="{D9E15BBC-9228-48E6-BE19-4F3B24FA016E}" type="parTrans" cxnId="{6473183E-5D04-4AE7-A355-B6D3103A80A7}">
      <dgm:prSet/>
      <dgm:spPr/>
      <dgm:t>
        <a:bodyPr/>
        <a:lstStyle/>
        <a:p>
          <a:endParaRPr lang="en-US"/>
        </a:p>
      </dgm:t>
    </dgm:pt>
    <dgm:pt modelId="{C7B6D14D-5A14-4E75-84C6-97503D982E68}" type="sibTrans" cxnId="{6473183E-5D04-4AE7-A355-B6D3103A80A7}">
      <dgm:prSet/>
      <dgm:spPr/>
      <dgm:t>
        <a:bodyPr/>
        <a:lstStyle/>
        <a:p>
          <a:endParaRPr lang="en-US"/>
        </a:p>
      </dgm:t>
    </dgm:pt>
    <dgm:pt modelId="{A3D104BE-B6B4-44DF-A645-7809EFCE3919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Completed all staff training on ethics and diversity &amp; inclusion</a:t>
          </a:r>
        </a:p>
      </dgm:t>
    </dgm:pt>
    <dgm:pt modelId="{572D32D9-3488-4450-B791-956A943AAD56}" type="parTrans" cxnId="{5FA5126D-6951-4A8D-A7B3-1DFA75B57D32}">
      <dgm:prSet/>
      <dgm:spPr/>
      <dgm:t>
        <a:bodyPr/>
        <a:lstStyle/>
        <a:p>
          <a:endParaRPr lang="en-US"/>
        </a:p>
      </dgm:t>
    </dgm:pt>
    <dgm:pt modelId="{F5219587-60C0-4D1E-954C-BDA4F64BC4E7}" type="sibTrans" cxnId="{5FA5126D-6951-4A8D-A7B3-1DFA75B57D32}">
      <dgm:prSet/>
      <dgm:spPr/>
      <dgm:t>
        <a:bodyPr/>
        <a:lstStyle/>
        <a:p>
          <a:endParaRPr lang="en-US"/>
        </a:p>
      </dgm:t>
    </dgm:pt>
    <dgm:pt modelId="{63ABCEE9-356E-4025-A84E-C680E577F0C9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Continued training of police on cultural competency and implicit bias</a:t>
          </a:r>
        </a:p>
      </dgm:t>
    </dgm:pt>
    <dgm:pt modelId="{F6D2AADD-96A3-42F7-8E49-A9B150CF2A55}" type="parTrans" cxnId="{A0EB5718-AB3E-480B-B5B1-F3B5F9DA99E2}">
      <dgm:prSet/>
      <dgm:spPr/>
      <dgm:t>
        <a:bodyPr/>
        <a:lstStyle/>
        <a:p>
          <a:endParaRPr lang="en-US"/>
        </a:p>
      </dgm:t>
    </dgm:pt>
    <dgm:pt modelId="{68104062-1637-4690-8348-6C94222C8D6F}" type="sibTrans" cxnId="{A0EB5718-AB3E-480B-B5B1-F3B5F9DA99E2}">
      <dgm:prSet/>
      <dgm:spPr/>
      <dgm:t>
        <a:bodyPr/>
        <a:lstStyle/>
        <a:p>
          <a:endParaRPr lang="en-US"/>
        </a:p>
      </dgm:t>
    </dgm:pt>
    <dgm:pt modelId="{7C5553B9-5DDB-44D0-8955-CD5F5F9EA57E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Maintained fund balance of between 15% and 20% each fiscal year</a:t>
          </a:r>
        </a:p>
      </dgm:t>
    </dgm:pt>
    <dgm:pt modelId="{5D65CA59-1566-4C67-9FD2-B3A94BC4E698}" type="parTrans" cxnId="{F41C1A58-C49C-4964-99D1-EFADD2805EFA}">
      <dgm:prSet/>
      <dgm:spPr/>
      <dgm:t>
        <a:bodyPr/>
        <a:lstStyle/>
        <a:p>
          <a:endParaRPr lang="en-US"/>
        </a:p>
      </dgm:t>
    </dgm:pt>
    <dgm:pt modelId="{193D9219-AA71-4AF2-B9E1-78230D3C4405}" type="sibTrans" cxnId="{F41C1A58-C49C-4964-99D1-EFADD2805EFA}">
      <dgm:prSet/>
      <dgm:spPr/>
      <dgm:t>
        <a:bodyPr/>
        <a:lstStyle/>
        <a:p>
          <a:endParaRPr lang="en-US"/>
        </a:p>
      </dgm:t>
    </dgm:pt>
    <dgm:pt modelId="{1ED7F5D1-B1F7-43A8-804B-3BAEF46E7A01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Mitigated mid-year economic downturn that reduced the City’s annual revenue by 6.57% through budget cuts</a:t>
          </a:r>
        </a:p>
      </dgm:t>
    </dgm:pt>
    <dgm:pt modelId="{31C84476-5ECE-4278-8997-FCDE9B1B854B}" type="parTrans" cxnId="{29D25044-7F72-44A4-9FA3-503EDCF0453B}">
      <dgm:prSet/>
      <dgm:spPr/>
      <dgm:t>
        <a:bodyPr/>
        <a:lstStyle/>
        <a:p>
          <a:endParaRPr lang="en-US"/>
        </a:p>
      </dgm:t>
    </dgm:pt>
    <dgm:pt modelId="{4E163C79-3D7C-43CD-A02D-1F1F93FD40A0}" type="sibTrans" cxnId="{29D25044-7F72-44A4-9FA3-503EDCF0453B}">
      <dgm:prSet/>
      <dgm:spPr/>
      <dgm:t>
        <a:bodyPr/>
        <a:lstStyle/>
        <a:p>
          <a:endParaRPr lang="en-US"/>
        </a:p>
      </dgm:t>
    </dgm:pt>
    <dgm:pt modelId="{9D37CA3E-8E18-47D9-A5B3-49D649C4E033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Streamlined board application process and created policies and procedures</a:t>
          </a:r>
        </a:p>
      </dgm:t>
    </dgm:pt>
    <dgm:pt modelId="{F0484979-91CE-4767-B803-00CA714A53C9}" type="parTrans" cxnId="{CFE6C04C-332C-4C66-A5B4-8199C9551BB0}">
      <dgm:prSet/>
      <dgm:spPr/>
      <dgm:t>
        <a:bodyPr/>
        <a:lstStyle/>
        <a:p>
          <a:endParaRPr lang="en-US"/>
        </a:p>
      </dgm:t>
    </dgm:pt>
    <dgm:pt modelId="{D471E1B0-73B9-48BB-A082-E9D1C6405BC3}" type="sibTrans" cxnId="{CFE6C04C-332C-4C66-A5B4-8199C9551BB0}">
      <dgm:prSet/>
      <dgm:spPr/>
      <dgm:t>
        <a:bodyPr/>
        <a:lstStyle/>
        <a:p>
          <a:endParaRPr lang="en-US"/>
        </a:p>
      </dgm:t>
    </dgm:pt>
    <dgm:pt modelId="{5BCD706E-B8AB-474C-A002-90878232135F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700"/>
            <a:t>Converted permanent records from paper to electronic</a:t>
          </a:r>
        </a:p>
      </dgm:t>
    </dgm:pt>
    <dgm:pt modelId="{6391091A-C018-4782-8BC5-975356C8AECF}" type="parTrans" cxnId="{749B0305-62DD-4CCF-B29E-7B859963F70D}">
      <dgm:prSet/>
      <dgm:spPr/>
      <dgm:t>
        <a:bodyPr/>
        <a:lstStyle/>
        <a:p>
          <a:endParaRPr lang="en-US"/>
        </a:p>
      </dgm:t>
    </dgm:pt>
    <dgm:pt modelId="{16D8FB3C-468E-4380-8733-DF938FF9B3D7}" type="sibTrans" cxnId="{749B0305-62DD-4CCF-B29E-7B859963F70D}">
      <dgm:prSet/>
      <dgm:spPr/>
      <dgm:t>
        <a:bodyPr/>
        <a:lstStyle/>
        <a:p>
          <a:endParaRPr lang="en-US"/>
        </a:p>
      </dgm:t>
    </dgm:pt>
    <dgm:pt modelId="{3DB84974-31FD-4A3D-AC4D-2C0F16829B15}" type="pres">
      <dgm:prSet presAssocID="{B55287A2-8D9C-45CC-B0BC-812D8DF3141A}" presName="linear" presStyleCnt="0">
        <dgm:presLayoutVars>
          <dgm:animLvl val="lvl"/>
          <dgm:resizeHandles val="exact"/>
        </dgm:presLayoutVars>
      </dgm:prSet>
      <dgm:spPr/>
    </dgm:pt>
    <dgm:pt modelId="{68B461E7-36C2-4204-8285-C20FFE32878F}" type="pres">
      <dgm:prSet presAssocID="{A194201E-3312-4EC1-8724-D370B5BB129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B47DA72-9580-4CCF-BCBA-CC2DEFD8FFCF}" type="pres">
      <dgm:prSet presAssocID="{A194201E-3312-4EC1-8724-D370B5BB129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49B0305-62DD-4CCF-B29E-7B859963F70D}" srcId="{A194201E-3312-4EC1-8724-D370B5BB1298}" destId="{5BCD706E-B8AB-474C-A002-90878232135F}" srcOrd="17" destOrd="0" parTransId="{6391091A-C018-4782-8BC5-975356C8AECF}" sibTransId="{16D8FB3C-468E-4380-8733-DF938FF9B3D7}"/>
    <dgm:cxn modelId="{807C8209-EB1B-4371-8ED9-37C96E64E2C5}" srcId="{A194201E-3312-4EC1-8724-D370B5BB1298}" destId="{243DAB8B-8875-4E10-80CC-178B469EA7FC}" srcOrd="8" destOrd="0" parTransId="{4505BA00-4A4F-4BB5-8B68-8FEA7EEB8DF0}" sibTransId="{96A8D70B-5C5E-4286-A16B-36510CA53AC1}"/>
    <dgm:cxn modelId="{0B9A7C17-181D-4733-B8E8-8EED7BB83C2C}" srcId="{A194201E-3312-4EC1-8724-D370B5BB1298}" destId="{B019AF72-E14F-4814-B35D-1CD36E3E673F}" srcOrd="9" destOrd="0" parTransId="{5F2EE8B2-A89A-4282-9EE9-B35C8314C2EB}" sibTransId="{221EC129-F4AD-49DC-9599-84EE9894DED8}"/>
    <dgm:cxn modelId="{A0EB5718-AB3E-480B-B5B1-F3B5F9DA99E2}" srcId="{A194201E-3312-4EC1-8724-D370B5BB1298}" destId="{63ABCEE9-356E-4025-A84E-C680E577F0C9}" srcOrd="13" destOrd="0" parTransId="{F6D2AADD-96A3-42F7-8E49-A9B150CF2A55}" sibTransId="{68104062-1637-4690-8348-6C94222C8D6F}"/>
    <dgm:cxn modelId="{D3593220-0C6C-4B99-91DB-8CDCDDA4EB4A}" type="presOf" srcId="{88C98787-E251-4855-BBBD-4B07A374D1A0}" destId="{7B47DA72-9580-4CCF-BCBA-CC2DEFD8FFCF}" srcOrd="0" destOrd="5" presId="urn:microsoft.com/office/officeart/2005/8/layout/vList2"/>
    <dgm:cxn modelId="{3AA9EC37-FDDD-4B08-8506-223C70754D8A}" type="presOf" srcId="{B55287A2-8D9C-45CC-B0BC-812D8DF3141A}" destId="{3DB84974-31FD-4A3D-AC4D-2C0F16829B15}" srcOrd="0" destOrd="0" presId="urn:microsoft.com/office/officeart/2005/8/layout/vList2"/>
    <dgm:cxn modelId="{90711F38-73DA-4050-92F8-606639DA1FDC}" srcId="{A194201E-3312-4EC1-8724-D370B5BB1298}" destId="{55B90203-D1D8-40F4-82A3-24E383ABE470}" srcOrd="6" destOrd="0" parTransId="{AB156F1E-1061-4B87-AFDF-10AFDEE06593}" sibTransId="{63CBD6AE-C99F-4335-8CDA-988FCB69396F}"/>
    <dgm:cxn modelId="{6473183E-5D04-4AE7-A355-B6D3103A80A7}" srcId="{A194201E-3312-4EC1-8724-D370B5BB1298}" destId="{5862843A-13F6-46B9-8197-B9EB817F15B0}" srcOrd="11" destOrd="0" parTransId="{D9E15BBC-9228-48E6-BE19-4F3B24FA016E}" sibTransId="{C7B6D14D-5A14-4E75-84C6-97503D982E68}"/>
    <dgm:cxn modelId="{CE1EF15B-B94D-4225-B84A-3F1F02359F78}" type="presOf" srcId="{5862843A-13F6-46B9-8197-B9EB817F15B0}" destId="{7B47DA72-9580-4CCF-BCBA-CC2DEFD8FFCF}" srcOrd="0" destOrd="11" presId="urn:microsoft.com/office/officeart/2005/8/layout/vList2"/>
    <dgm:cxn modelId="{A7877862-6B19-4EB4-8951-029B4C771EF6}" srcId="{A194201E-3312-4EC1-8724-D370B5BB1298}" destId="{17D1390D-39D2-4BBE-AEA3-524DBF83F20D}" srcOrd="4" destOrd="0" parTransId="{6DFF2FF8-531D-41ED-9AD2-147CB974B492}" sibTransId="{76F1CF0E-4722-4042-AEC1-00CFEF636D8A}"/>
    <dgm:cxn modelId="{47173944-C422-4A8D-9C1E-3452225E552B}" srcId="{A194201E-3312-4EC1-8724-D370B5BB1298}" destId="{906C7210-63BA-4B90-90D1-993E7CDB43A3}" srcOrd="7" destOrd="0" parTransId="{A334CF3A-526E-492A-A327-0728EA6F0977}" sibTransId="{9BB4627D-81FB-4097-A87B-FA586E6191B3}"/>
    <dgm:cxn modelId="{29D25044-7F72-44A4-9FA3-503EDCF0453B}" srcId="{A194201E-3312-4EC1-8724-D370B5BB1298}" destId="{1ED7F5D1-B1F7-43A8-804B-3BAEF46E7A01}" srcOrd="15" destOrd="0" parTransId="{31C84476-5ECE-4278-8997-FCDE9B1B854B}" sibTransId="{4E163C79-3D7C-43CD-A02D-1F1F93FD40A0}"/>
    <dgm:cxn modelId="{7B84AE64-717D-4FBD-B769-E8611FB5D172}" type="presOf" srcId="{445D7324-A66C-4E28-B583-B5F7F4542922}" destId="{7B47DA72-9580-4CCF-BCBA-CC2DEFD8FFCF}" srcOrd="0" destOrd="0" presId="urn:microsoft.com/office/officeart/2005/8/layout/vList2"/>
    <dgm:cxn modelId="{AB2E0645-4C16-4BB5-8DB1-5688C9D590B5}" type="presOf" srcId="{243DAB8B-8875-4E10-80CC-178B469EA7FC}" destId="{7B47DA72-9580-4CCF-BCBA-CC2DEFD8FFCF}" srcOrd="0" destOrd="8" presId="urn:microsoft.com/office/officeart/2005/8/layout/vList2"/>
    <dgm:cxn modelId="{CFE6C04C-332C-4C66-A5B4-8199C9551BB0}" srcId="{A194201E-3312-4EC1-8724-D370B5BB1298}" destId="{9D37CA3E-8E18-47D9-A5B3-49D649C4E033}" srcOrd="16" destOrd="0" parTransId="{F0484979-91CE-4767-B803-00CA714A53C9}" sibTransId="{D471E1B0-73B9-48BB-A082-E9D1C6405BC3}"/>
    <dgm:cxn modelId="{5FA5126D-6951-4A8D-A7B3-1DFA75B57D32}" srcId="{A194201E-3312-4EC1-8724-D370B5BB1298}" destId="{A3D104BE-B6B4-44DF-A645-7809EFCE3919}" srcOrd="12" destOrd="0" parTransId="{572D32D9-3488-4450-B791-956A943AAD56}" sibTransId="{F5219587-60C0-4D1E-954C-BDA4F64BC4E7}"/>
    <dgm:cxn modelId="{736AB86F-141C-47E4-8789-274CF5458603}" srcId="{A194201E-3312-4EC1-8724-D370B5BB1298}" destId="{445D7324-A66C-4E28-B583-B5F7F4542922}" srcOrd="0" destOrd="0" parTransId="{B10256D6-00D4-4026-9F93-725A4A910B13}" sibTransId="{09D5CE8D-9C28-4301-808D-0F36D5D53BE7}"/>
    <dgm:cxn modelId="{C18BA873-8687-47BD-9CE5-AF50526D7ACC}" srcId="{A194201E-3312-4EC1-8724-D370B5BB1298}" destId="{A49260D2-3C76-4DE9-A831-EE2DE8BE0C8B}" srcOrd="3" destOrd="0" parTransId="{427E5B40-0CFD-4D93-8060-61B963AA7D00}" sibTransId="{812B50ED-CD06-4E81-BE5E-050D8C53BFB6}"/>
    <dgm:cxn modelId="{B02DC754-9C00-4BA7-9F1E-15087A95DBC2}" srcId="{A194201E-3312-4EC1-8724-D370B5BB1298}" destId="{9A2B833F-3258-47BB-89A7-0ED31D6D1820}" srcOrd="10" destOrd="0" parTransId="{56F53D4C-B45F-4A07-8A19-1E3A5C4E1862}" sibTransId="{35AE0D3C-9587-4032-B477-948481B6F0A1}"/>
    <dgm:cxn modelId="{9BACF454-FB9C-45B5-A8D2-71B590CD8635}" type="presOf" srcId="{A3D104BE-B6B4-44DF-A645-7809EFCE3919}" destId="{7B47DA72-9580-4CCF-BCBA-CC2DEFD8FFCF}" srcOrd="0" destOrd="12" presId="urn:microsoft.com/office/officeart/2005/8/layout/vList2"/>
    <dgm:cxn modelId="{F41C1A58-C49C-4964-99D1-EFADD2805EFA}" srcId="{A194201E-3312-4EC1-8724-D370B5BB1298}" destId="{7C5553B9-5DDB-44D0-8955-CD5F5F9EA57E}" srcOrd="14" destOrd="0" parTransId="{5D65CA59-1566-4C67-9FD2-B3A94BC4E698}" sibTransId="{193D9219-AA71-4AF2-B9E1-78230D3C4405}"/>
    <dgm:cxn modelId="{E297535A-6C53-4922-AC50-538FC40F7A58}" type="presOf" srcId="{A194201E-3312-4EC1-8724-D370B5BB1298}" destId="{68B461E7-36C2-4204-8285-C20FFE32878F}" srcOrd="0" destOrd="0" presId="urn:microsoft.com/office/officeart/2005/8/layout/vList2"/>
    <dgm:cxn modelId="{7541097E-A1D3-4824-B6BE-A2EF856C10B3}" type="presOf" srcId="{7C5553B9-5DDB-44D0-8955-CD5F5F9EA57E}" destId="{7B47DA72-9580-4CCF-BCBA-CC2DEFD8FFCF}" srcOrd="0" destOrd="14" presId="urn:microsoft.com/office/officeart/2005/8/layout/vList2"/>
    <dgm:cxn modelId="{66427183-4DA5-4133-B6DB-B5F0F50D8A91}" type="presOf" srcId="{1ED7F5D1-B1F7-43A8-804B-3BAEF46E7A01}" destId="{7B47DA72-9580-4CCF-BCBA-CC2DEFD8FFCF}" srcOrd="0" destOrd="15" presId="urn:microsoft.com/office/officeart/2005/8/layout/vList2"/>
    <dgm:cxn modelId="{2020BA87-2320-4131-BB40-6FFEDA113F25}" type="presOf" srcId="{5BCD706E-B8AB-474C-A002-90878232135F}" destId="{7B47DA72-9580-4CCF-BCBA-CC2DEFD8FFCF}" srcOrd="0" destOrd="17" presId="urn:microsoft.com/office/officeart/2005/8/layout/vList2"/>
    <dgm:cxn modelId="{81F510B1-3518-404F-810A-2B9805179A45}" type="presOf" srcId="{6EEEC8FF-FE5E-4F67-9523-70BA118222E7}" destId="{7B47DA72-9580-4CCF-BCBA-CC2DEFD8FFCF}" srcOrd="0" destOrd="2" presId="urn:microsoft.com/office/officeart/2005/8/layout/vList2"/>
    <dgm:cxn modelId="{F40C4BB2-E100-4D1C-BE64-2E5209A68EDA}" srcId="{A194201E-3312-4EC1-8724-D370B5BB1298}" destId="{88C98787-E251-4855-BBBD-4B07A374D1A0}" srcOrd="5" destOrd="0" parTransId="{8BC5879E-2C4D-4FE7-AA7E-2BEEDDB3F475}" sibTransId="{3FF00A2A-7B96-42FA-85E7-F491CAFFFF0D}"/>
    <dgm:cxn modelId="{3FB3A6B6-B4BE-4E69-95A2-A6FA60A842AC}" type="presOf" srcId="{1C7FC163-2E33-40A9-9ABE-2A810FF08F56}" destId="{7B47DA72-9580-4CCF-BCBA-CC2DEFD8FFCF}" srcOrd="0" destOrd="1" presId="urn:microsoft.com/office/officeart/2005/8/layout/vList2"/>
    <dgm:cxn modelId="{DFB3EEB6-99AD-47DA-A207-69B7FD9D5FB6}" srcId="{A194201E-3312-4EC1-8724-D370B5BB1298}" destId="{6EEEC8FF-FE5E-4F67-9523-70BA118222E7}" srcOrd="2" destOrd="0" parTransId="{518A00F5-6653-4A7A-9D22-339E2C5EB46E}" sibTransId="{94DDF88B-C250-481C-8B12-A473AB167E2F}"/>
    <dgm:cxn modelId="{377FDDB7-122C-4311-9F1F-3737BF0C5471}" type="presOf" srcId="{B019AF72-E14F-4814-B35D-1CD36E3E673F}" destId="{7B47DA72-9580-4CCF-BCBA-CC2DEFD8FFCF}" srcOrd="0" destOrd="9" presId="urn:microsoft.com/office/officeart/2005/8/layout/vList2"/>
    <dgm:cxn modelId="{84F8B0CA-A42A-4E80-B88F-9B3D916FC7A9}" type="presOf" srcId="{9D37CA3E-8E18-47D9-A5B3-49D649C4E033}" destId="{7B47DA72-9580-4CCF-BCBA-CC2DEFD8FFCF}" srcOrd="0" destOrd="16" presId="urn:microsoft.com/office/officeart/2005/8/layout/vList2"/>
    <dgm:cxn modelId="{31AE67D5-4567-4567-BFF3-8780E4EBC005}" type="presOf" srcId="{63ABCEE9-356E-4025-A84E-C680E577F0C9}" destId="{7B47DA72-9580-4CCF-BCBA-CC2DEFD8FFCF}" srcOrd="0" destOrd="13" presId="urn:microsoft.com/office/officeart/2005/8/layout/vList2"/>
    <dgm:cxn modelId="{69F45CD8-A2E5-48AD-87FB-FE99F29A494E}" type="presOf" srcId="{906C7210-63BA-4B90-90D1-993E7CDB43A3}" destId="{7B47DA72-9580-4CCF-BCBA-CC2DEFD8FFCF}" srcOrd="0" destOrd="7" presId="urn:microsoft.com/office/officeart/2005/8/layout/vList2"/>
    <dgm:cxn modelId="{22CAE1DA-8BB8-44C4-974A-F89DFA6B76C6}" srcId="{A194201E-3312-4EC1-8724-D370B5BB1298}" destId="{1C7FC163-2E33-40A9-9ABE-2A810FF08F56}" srcOrd="1" destOrd="0" parTransId="{4CDA43C2-B4D3-4925-8715-159C1E63A5DD}" sibTransId="{82DD2EE9-606E-4FAF-8849-F281625BA1A9}"/>
    <dgm:cxn modelId="{8640FEE2-4A31-43A0-9328-1C971DA19F1C}" type="presOf" srcId="{17D1390D-39D2-4BBE-AEA3-524DBF83F20D}" destId="{7B47DA72-9580-4CCF-BCBA-CC2DEFD8FFCF}" srcOrd="0" destOrd="4" presId="urn:microsoft.com/office/officeart/2005/8/layout/vList2"/>
    <dgm:cxn modelId="{8779ACEA-9BF2-4C91-9079-EEE1EE7F4F16}" srcId="{B55287A2-8D9C-45CC-B0BC-812D8DF3141A}" destId="{A194201E-3312-4EC1-8724-D370B5BB1298}" srcOrd="0" destOrd="0" parTransId="{9931CBEB-7C35-4317-A61C-9184AE27DE49}" sibTransId="{E4484606-01C3-4FC7-BD6F-0EA9E5A4E9B7}"/>
    <dgm:cxn modelId="{2D9D2DF1-8363-4A24-B086-FB53D54FA11E}" type="presOf" srcId="{A49260D2-3C76-4DE9-A831-EE2DE8BE0C8B}" destId="{7B47DA72-9580-4CCF-BCBA-CC2DEFD8FFCF}" srcOrd="0" destOrd="3" presId="urn:microsoft.com/office/officeart/2005/8/layout/vList2"/>
    <dgm:cxn modelId="{CECE61F5-D8BC-497D-9E42-521A3D2518D0}" type="presOf" srcId="{55B90203-D1D8-40F4-82A3-24E383ABE470}" destId="{7B47DA72-9580-4CCF-BCBA-CC2DEFD8FFCF}" srcOrd="0" destOrd="6" presId="urn:microsoft.com/office/officeart/2005/8/layout/vList2"/>
    <dgm:cxn modelId="{97C7BEFB-3E22-4D04-AE07-35C0515086A9}" type="presOf" srcId="{9A2B833F-3258-47BB-89A7-0ED31D6D1820}" destId="{7B47DA72-9580-4CCF-BCBA-CC2DEFD8FFCF}" srcOrd="0" destOrd="10" presId="urn:microsoft.com/office/officeart/2005/8/layout/vList2"/>
    <dgm:cxn modelId="{553A85E4-61FE-4D4D-828B-3396A7EA4CDD}" type="presParOf" srcId="{3DB84974-31FD-4A3D-AC4D-2C0F16829B15}" destId="{68B461E7-36C2-4204-8285-C20FFE32878F}" srcOrd="0" destOrd="0" presId="urn:microsoft.com/office/officeart/2005/8/layout/vList2"/>
    <dgm:cxn modelId="{3A06F29A-A0B4-454F-8713-47B695A505E7}" type="presParOf" srcId="{3DB84974-31FD-4A3D-AC4D-2C0F16829B15}" destId="{7B47DA72-9580-4CCF-BCBA-CC2DEFD8FFC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55287A2-8D9C-45CC-B0BC-812D8DF314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94201E-3312-4EC1-8724-D370B5BB1298}">
      <dgm:prSet custT="1"/>
      <dgm:spPr/>
      <dgm:t>
        <a:bodyPr/>
        <a:lstStyle/>
        <a:p>
          <a:r>
            <a:rPr lang="en-US" sz="3000"/>
            <a:t>Priority Area C – Strategic Growth</a:t>
          </a:r>
        </a:p>
      </dgm:t>
    </dgm:pt>
    <dgm:pt modelId="{9931CBEB-7C35-4317-A61C-9184AE27DE49}" type="parTrans" cxnId="{8779ACEA-9BF2-4C91-9079-EEE1EE7F4F16}">
      <dgm:prSet/>
      <dgm:spPr/>
      <dgm:t>
        <a:bodyPr/>
        <a:lstStyle/>
        <a:p>
          <a:endParaRPr lang="en-US"/>
        </a:p>
      </dgm:t>
    </dgm:pt>
    <dgm:pt modelId="{E4484606-01C3-4FC7-BD6F-0EA9E5A4E9B7}" type="sibTrans" cxnId="{8779ACEA-9BF2-4C91-9079-EEE1EE7F4F16}">
      <dgm:prSet/>
      <dgm:spPr/>
      <dgm:t>
        <a:bodyPr/>
        <a:lstStyle/>
        <a:p>
          <a:endParaRPr lang="en-US"/>
        </a:p>
      </dgm:t>
    </dgm:pt>
    <dgm:pt modelId="{88C98787-E251-4855-BBBD-4B07A374D1A0}">
      <dgm:prSet custT="1"/>
      <dgm:spPr/>
      <dgm:t>
        <a:bodyPr/>
        <a:lstStyle/>
        <a:p>
          <a:pPr>
            <a:buFont typeface="Wingdings" panose="05000000000000000000" pitchFamily="2" charset="2"/>
            <a:buChar char="v"/>
          </a:pPr>
          <a:r>
            <a:rPr lang="en-US" sz="1800"/>
            <a:t>Executed a City Urban Land Institute workshop during the urban form assessment </a:t>
          </a:r>
        </a:p>
      </dgm:t>
    </dgm:pt>
    <dgm:pt modelId="{8BC5879E-2C4D-4FE7-AA7E-2BEEDDB3F475}" type="parTrans" cxnId="{F40C4BB2-E100-4D1C-BE64-2E5209A68EDA}">
      <dgm:prSet/>
      <dgm:spPr/>
      <dgm:t>
        <a:bodyPr/>
        <a:lstStyle/>
        <a:p>
          <a:endParaRPr lang="en-US"/>
        </a:p>
      </dgm:t>
    </dgm:pt>
    <dgm:pt modelId="{3FF00A2A-7B96-42FA-85E7-F491CAFFFF0D}" type="sibTrans" cxnId="{F40C4BB2-E100-4D1C-BE64-2E5209A68EDA}">
      <dgm:prSet/>
      <dgm:spPr/>
      <dgm:t>
        <a:bodyPr/>
        <a:lstStyle/>
        <a:p>
          <a:endParaRPr lang="en-US"/>
        </a:p>
      </dgm:t>
    </dgm:pt>
    <dgm:pt modelId="{97AAED5A-F70A-4786-BF59-40416B6F6FA4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800" b="1"/>
            <a:t>Goal 2: Ensure that the City’s properties and infrastructure meet the present and future needs of the City.</a:t>
          </a:r>
          <a:endParaRPr lang="en-US" sz="1800"/>
        </a:p>
      </dgm:t>
    </dgm:pt>
    <dgm:pt modelId="{B1E0E023-1003-4EC8-997B-758BAD8826D6}" type="parTrans" cxnId="{28875361-6246-4BF3-9003-D4A36307B722}">
      <dgm:prSet/>
      <dgm:spPr/>
      <dgm:t>
        <a:bodyPr/>
        <a:lstStyle/>
        <a:p>
          <a:endParaRPr lang="en-US"/>
        </a:p>
      </dgm:t>
    </dgm:pt>
    <dgm:pt modelId="{7CA4301A-27FF-4CD1-9B09-766B1B7CFD7F}" type="sibTrans" cxnId="{28875361-6246-4BF3-9003-D4A36307B722}">
      <dgm:prSet/>
      <dgm:spPr/>
      <dgm:t>
        <a:bodyPr/>
        <a:lstStyle/>
        <a:p>
          <a:endParaRPr lang="en-US"/>
        </a:p>
      </dgm:t>
    </dgm:pt>
    <dgm:pt modelId="{094DDC93-FB80-4854-9A4D-BC463AD31CE2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800" b="1"/>
            <a:t>Goal 3: Develop and use a Master Economic Development Plan.</a:t>
          </a:r>
          <a:endParaRPr lang="en-US" sz="1800"/>
        </a:p>
      </dgm:t>
    </dgm:pt>
    <dgm:pt modelId="{9B06EA44-61BC-4C48-944A-EA94A45D790A}" type="parTrans" cxnId="{57A698A4-ABAD-4AB6-B2CB-0F16DD0EAE9C}">
      <dgm:prSet/>
      <dgm:spPr/>
      <dgm:t>
        <a:bodyPr/>
        <a:lstStyle/>
        <a:p>
          <a:endParaRPr lang="en-US"/>
        </a:p>
      </dgm:t>
    </dgm:pt>
    <dgm:pt modelId="{2C6C91BD-C1C8-4EE2-BAC7-C6C6BBB7EFE9}" type="sibTrans" cxnId="{57A698A4-ABAD-4AB6-B2CB-0F16DD0EAE9C}">
      <dgm:prSet/>
      <dgm:spPr/>
      <dgm:t>
        <a:bodyPr/>
        <a:lstStyle/>
        <a:p>
          <a:endParaRPr lang="en-US"/>
        </a:p>
      </dgm:t>
    </dgm:pt>
    <dgm:pt modelId="{7322B90B-54A0-4483-BA8E-D3579366F7BE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Updated Urban Form and Density regulations</a:t>
          </a:r>
        </a:p>
      </dgm:t>
    </dgm:pt>
    <dgm:pt modelId="{ADFE03CA-A8A3-498F-9306-1A310FC4CDBE}" type="parTrans" cxnId="{8E4447BF-7B5E-48FC-B59E-E5FE29440C05}">
      <dgm:prSet/>
      <dgm:spPr/>
      <dgm:t>
        <a:bodyPr/>
        <a:lstStyle/>
        <a:p>
          <a:endParaRPr lang="en-US"/>
        </a:p>
      </dgm:t>
    </dgm:pt>
    <dgm:pt modelId="{2B810603-3C47-450A-8665-BCE1AD26800D}" type="sibTrans" cxnId="{8E4447BF-7B5E-48FC-B59E-E5FE29440C05}">
      <dgm:prSet/>
      <dgm:spPr/>
      <dgm:t>
        <a:bodyPr/>
        <a:lstStyle/>
        <a:p>
          <a:endParaRPr lang="en-US"/>
        </a:p>
      </dgm:t>
    </dgm:pt>
    <dgm:pt modelId="{A72F3FE1-7732-40FD-A785-FA6543B4ACFF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Prepared a Future Land Use map </a:t>
          </a:r>
        </a:p>
      </dgm:t>
    </dgm:pt>
    <dgm:pt modelId="{102FB10C-679B-461E-96D5-094DCD13E141}" type="parTrans" cxnId="{5DCBC948-FB36-486B-9800-A4F680ECD1B1}">
      <dgm:prSet/>
      <dgm:spPr/>
      <dgm:t>
        <a:bodyPr/>
        <a:lstStyle/>
        <a:p>
          <a:endParaRPr lang="en-US"/>
        </a:p>
      </dgm:t>
    </dgm:pt>
    <dgm:pt modelId="{0B3A1B09-638C-4268-96BB-527F168F278B}" type="sibTrans" cxnId="{5DCBC948-FB36-486B-9800-A4F680ECD1B1}">
      <dgm:prSet/>
      <dgm:spPr/>
      <dgm:t>
        <a:bodyPr/>
        <a:lstStyle/>
        <a:p>
          <a:endParaRPr lang="en-US"/>
        </a:p>
      </dgm:t>
    </dgm:pt>
    <dgm:pt modelId="{E9F574B8-C865-4B40-9DE0-8922B55B8327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Narrowed Wilton Drive</a:t>
          </a:r>
        </a:p>
      </dgm:t>
    </dgm:pt>
    <dgm:pt modelId="{31765175-9D45-4043-BBC8-F4A97A9DE00D}" type="parTrans" cxnId="{F33657F7-0216-45C7-938D-96C6D67CD536}">
      <dgm:prSet/>
      <dgm:spPr/>
      <dgm:t>
        <a:bodyPr/>
        <a:lstStyle/>
        <a:p>
          <a:endParaRPr lang="en-US"/>
        </a:p>
      </dgm:t>
    </dgm:pt>
    <dgm:pt modelId="{3B4CC6E9-E9D8-4A57-8C83-2136084A4F28}" type="sibTrans" cxnId="{F33657F7-0216-45C7-938D-96C6D67CD536}">
      <dgm:prSet/>
      <dgm:spPr/>
      <dgm:t>
        <a:bodyPr/>
        <a:lstStyle/>
        <a:p>
          <a:endParaRPr lang="en-US"/>
        </a:p>
      </dgm:t>
    </dgm:pt>
    <dgm:pt modelId="{69C57A2F-6F0F-4709-91B7-CEFAF0758380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Reconstructed and repurposed Mickel Park</a:t>
          </a:r>
        </a:p>
      </dgm:t>
    </dgm:pt>
    <dgm:pt modelId="{25462D0E-C758-457C-A435-5B0FDCED6AAA}" type="parTrans" cxnId="{BBC6835B-1894-4DAA-AF45-8641A0B3B19A}">
      <dgm:prSet/>
      <dgm:spPr/>
      <dgm:t>
        <a:bodyPr/>
        <a:lstStyle/>
        <a:p>
          <a:endParaRPr lang="en-US"/>
        </a:p>
      </dgm:t>
    </dgm:pt>
    <dgm:pt modelId="{50679B3B-B987-41DE-8E92-FD5DA2875487}" type="sibTrans" cxnId="{BBC6835B-1894-4DAA-AF45-8641A0B3B19A}">
      <dgm:prSet/>
      <dgm:spPr/>
      <dgm:t>
        <a:bodyPr/>
        <a:lstStyle/>
        <a:p>
          <a:endParaRPr lang="en-US"/>
        </a:p>
      </dgm:t>
    </dgm:pt>
    <dgm:pt modelId="{B10AF1CE-B493-4681-82EB-2E95EE234042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Completed Water Wastewater and Stormwater Master Plan</a:t>
          </a:r>
        </a:p>
      </dgm:t>
    </dgm:pt>
    <dgm:pt modelId="{E3C090D5-4AC3-414C-A055-5AF90A5128D2}" type="parTrans" cxnId="{F32BD269-14A2-4A72-80BB-53192B2A09E5}">
      <dgm:prSet/>
      <dgm:spPr/>
      <dgm:t>
        <a:bodyPr/>
        <a:lstStyle/>
        <a:p>
          <a:endParaRPr lang="en-US"/>
        </a:p>
      </dgm:t>
    </dgm:pt>
    <dgm:pt modelId="{85B82D7B-5252-4763-B2FB-7FF111AA6833}" type="sibTrans" cxnId="{F32BD269-14A2-4A72-80BB-53192B2A09E5}">
      <dgm:prSet/>
      <dgm:spPr/>
      <dgm:t>
        <a:bodyPr/>
        <a:lstStyle/>
        <a:p>
          <a:endParaRPr lang="en-US"/>
        </a:p>
      </dgm:t>
    </dgm:pt>
    <dgm:pt modelId="{3C4D5FC4-E8F9-4CA4-B28C-5C480DF0784F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Established Economic Development Strategic Plan and hired an Economic Development Manager</a:t>
          </a:r>
        </a:p>
      </dgm:t>
    </dgm:pt>
    <dgm:pt modelId="{574FD800-5F04-4B6E-8FB0-77C40D2493B1}" type="parTrans" cxnId="{D2C99E18-9F3E-4091-8E01-925D0735BDD5}">
      <dgm:prSet/>
      <dgm:spPr/>
      <dgm:t>
        <a:bodyPr/>
        <a:lstStyle/>
        <a:p>
          <a:endParaRPr lang="en-US"/>
        </a:p>
      </dgm:t>
    </dgm:pt>
    <dgm:pt modelId="{5845102A-B299-42BC-BBFF-40B953473817}" type="sibTrans" cxnId="{D2C99E18-9F3E-4091-8E01-925D0735BDD5}">
      <dgm:prSet/>
      <dgm:spPr/>
      <dgm:t>
        <a:bodyPr/>
        <a:lstStyle/>
        <a:p>
          <a:endParaRPr lang="en-US"/>
        </a:p>
      </dgm:t>
    </dgm:pt>
    <dgm:pt modelId="{4D4B0944-A32A-4BC2-B96A-BAB018BC0BC4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Updated the Code of Ordinances </a:t>
          </a:r>
        </a:p>
      </dgm:t>
    </dgm:pt>
    <dgm:pt modelId="{D8215C4F-7394-43A8-B410-BC3DB3D5D754}" type="parTrans" cxnId="{CAA85BD3-D8E4-4551-9E40-6DAE384B5703}">
      <dgm:prSet/>
      <dgm:spPr/>
      <dgm:t>
        <a:bodyPr/>
        <a:lstStyle/>
        <a:p>
          <a:endParaRPr lang="en-US"/>
        </a:p>
      </dgm:t>
    </dgm:pt>
    <dgm:pt modelId="{2DA9F11D-AD92-49E3-A42C-FE04EAEAF022}" type="sibTrans" cxnId="{CAA85BD3-D8E4-4551-9E40-6DAE384B5703}">
      <dgm:prSet/>
      <dgm:spPr/>
      <dgm:t>
        <a:bodyPr/>
        <a:lstStyle/>
        <a:p>
          <a:endParaRPr lang="en-US"/>
        </a:p>
      </dgm:t>
    </dgm:pt>
    <dgm:pt modelId="{DAA69D60-E5A3-4679-83A2-AF54271B2C90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Established the Wilton Drive Improvement District</a:t>
          </a:r>
        </a:p>
      </dgm:t>
    </dgm:pt>
    <dgm:pt modelId="{212B46AE-8AA8-41A8-AC3C-E38018570E3A}" type="parTrans" cxnId="{AE4515EE-CB67-4B4B-A8BD-E8616AF664AD}">
      <dgm:prSet/>
      <dgm:spPr/>
      <dgm:t>
        <a:bodyPr/>
        <a:lstStyle/>
        <a:p>
          <a:endParaRPr lang="en-US"/>
        </a:p>
      </dgm:t>
    </dgm:pt>
    <dgm:pt modelId="{49330E67-496E-4903-BD94-175CEE36EA8E}" type="sibTrans" cxnId="{AE4515EE-CB67-4B4B-A8BD-E8616AF664AD}">
      <dgm:prSet/>
      <dgm:spPr/>
      <dgm:t>
        <a:bodyPr/>
        <a:lstStyle/>
        <a:p>
          <a:endParaRPr lang="en-US"/>
        </a:p>
      </dgm:t>
    </dgm:pt>
    <dgm:pt modelId="{F587F52E-87BC-4883-B285-C670B8E9A626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Completed Andrews Avenue and Oakland Park Blvd rezoning study</a:t>
          </a:r>
        </a:p>
      </dgm:t>
    </dgm:pt>
    <dgm:pt modelId="{1E7AD8D5-CA8E-411C-B4A9-FAFF064E13D4}" type="parTrans" cxnId="{FF25B10B-3F05-4D6F-90E9-1EC6B9E69048}">
      <dgm:prSet/>
      <dgm:spPr/>
      <dgm:t>
        <a:bodyPr/>
        <a:lstStyle/>
        <a:p>
          <a:endParaRPr lang="en-US"/>
        </a:p>
      </dgm:t>
    </dgm:pt>
    <dgm:pt modelId="{A09095D0-B1E0-4927-A8E5-4F91A36320B3}" type="sibTrans" cxnId="{FF25B10B-3F05-4D6F-90E9-1EC6B9E69048}">
      <dgm:prSet/>
      <dgm:spPr/>
      <dgm:t>
        <a:bodyPr/>
        <a:lstStyle/>
        <a:p>
          <a:endParaRPr lang="en-US"/>
        </a:p>
      </dgm:t>
    </dgm:pt>
    <dgm:pt modelId="{57A151AE-FA86-4225-B179-F4FCB6BA3763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Established an affordable housing trust fund, funding first-time homebuyer program and contribution to the Residences at Equality Park </a:t>
          </a:r>
        </a:p>
      </dgm:t>
    </dgm:pt>
    <dgm:pt modelId="{B29765B1-16B6-46AF-A476-A80DAC521FC8}" type="parTrans" cxnId="{26630548-B18F-4973-9AA9-C47B0B43159C}">
      <dgm:prSet/>
      <dgm:spPr/>
      <dgm:t>
        <a:bodyPr/>
        <a:lstStyle/>
        <a:p>
          <a:endParaRPr lang="en-US"/>
        </a:p>
      </dgm:t>
    </dgm:pt>
    <dgm:pt modelId="{E73EA429-7465-43DD-B6C9-94B163866FE4}" type="sibTrans" cxnId="{26630548-B18F-4973-9AA9-C47B0B43159C}">
      <dgm:prSet/>
      <dgm:spPr/>
      <dgm:t>
        <a:bodyPr/>
        <a:lstStyle/>
        <a:p>
          <a:endParaRPr lang="en-US"/>
        </a:p>
      </dgm:t>
    </dgm:pt>
    <dgm:pt modelId="{7D071738-D697-4AAE-9CB9-EE880A2768D4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Repurposed </a:t>
          </a:r>
          <a:r>
            <a:rPr lang="en-US" sz="1800" err="1"/>
            <a:t>Colohatchee</a:t>
          </a:r>
          <a:r>
            <a:rPr lang="en-US" sz="1800"/>
            <a:t> Park and added a dog park</a:t>
          </a:r>
        </a:p>
      </dgm:t>
    </dgm:pt>
    <dgm:pt modelId="{15556641-7B23-4D5D-9E27-5EEF82A24F5D}" type="parTrans" cxnId="{286CD742-3AC4-471B-9178-E0D6170B5EC1}">
      <dgm:prSet/>
      <dgm:spPr/>
      <dgm:t>
        <a:bodyPr/>
        <a:lstStyle/>
        <a:p>
          <a:endParaRPr lang="en-US"/>
        </a:p>
      </dgm:t>
    </dgm:pt>
    <dgm:pt modelId="{F4195863-C508-4121-B061-C0DB3C252CB0}" type="sibTrans" cxnId="{286CD742-3AC4-471B-9178-E0D6170B5EC1}">
      <dgm:prSet/>
      <dgm:spPr/>
      <dgm:t>
        <a:bodyPr/>
        <a:lstStyle/>
        <a:p>
          <a:endParaRPr lang="en-US"/>
        </a:p>
      </dgm:t>
    </dgm:pt>
    <dgm:pt modelId="{9E960EEA-86BF-4EA8-9BA0-04342F7AC918}">
      <dgm:prSet custT="1"/>
      <dgm:spPr/>
      <dgm:t>
        <a:bodyPr/>
        <a:lstStyle/>
        <a:p>
          <a:pPr>
            <a:buFont typeface="Wingdings" panose="05000000000000000000" pitchFamily="2" charset="2"/>
            <a:buChar char=""/>
          </a:pPr>
          <a:r>
            <a:rPr lang="en-US" sz="1800"/>
            <a:t>Assessed City Hall property for redevelopment </a:t>
          </a:r>
        </a:p>
      </dgm:t>
    </dgm:pt>
    <dgm:pt modelId="{D1989A5D-E45F-441D-8BEC-FFCC3687036F}" type="parTrans" cxnId="{E54EB7BC-9E06-4C6B-B2C5-51D2DE290EAB}">
      <dgm:prSet/>
      <dgm:spPr/>
      <dgm:t>
        <a:bodyPr/>
        <a:lstStyle/>
        <a:p>
          <a:endParaRPr lang="en-US"/>
        </a:p>
      </dgm:t>
    </dgm:pt>
    <dgm:pt modelId="{68A93C82-FAA7-4133-929E-5D0CF60DC64E}" type="sibTrans" cxnId="{E54EB7BC-9E06-4C6B-B2C5-51D2DE290EAB}">
      <dgm:prSet/>
      <dgm:spPr/>
      <dgm:t>
        <a:bodyPr/>
        <a:lstStyle/>
        <a:p>
          <a:endParaRPr lang="en-US"/>
        </a:p>
      </dgm:t>
    </dgm:pt>
    <dgm:pt modelId="{19B5FF44-89E2-4D1C-929A-AA0D22A6BF4A}">
      <dgm:prSet custT="1"/>
      <dgm:spPr/>
      <dgm:t>
        <a:bodyPr/>
        <a:lstStyle/>
        <a:p>
          <a:r>
            <a:rPr lang="en-US" sz="1800" b="1"/>
            <a:t>Goal 1: Utilize development standards to maintain small-town feel in the City.</a:t>
          </a:r>
          <a:endParaRPr lang="en-US"/>
        </a:p>
      </dgm:t>
    </dgm:pt>
    <dgm:pt modelId="{7A236170-4661-4282-A278-539FA39F90FA}" type="parTrans" cxnId="{1FD1297D-633C-405F-9577-77CC4854A070}">
      <dgm:prSet/>
      <dgm:spPr/>
    </dgm:pt>
    <dgm:pt modelId="{870C4C97-CEE9-4E2E-AFC1-42C79B71494C}" type="sibTrans" cxnId="{1FD1297D-633C-405F-9577-77CC4854A070}">
      <dgm:prSet/>
      <dgm:spPr/>
    </dgm:pt>
    <dgm:pt modelId="{3DB84974-31FD-4A3D-AC4D-2C0F16829B15}" type="pres">
      <dgm:prSet presAssocID="{B55287A2-8D9C-45CC-B0BC-812D8DF3141A}" presName="linear" presStyleCnt="0">
        <dgm:presLayoutVars>
          <dgm:animLvl val="lvl"/>
          <dgm:resizeHandles val="exact"/>
        </dgm:presLayoutVars>
      </dgm:prSet>
      <dgm:spPr/>
    </dgm:pt>
    <dgm:pt modelId="{68B461E7-36C2-4204-8285-C20FFE32878F}" type="pres">
      <dgm:prSet presAssocID="{A194201E-3312-4EC1-8724-D370B5BB1298}" presName="parentText" presStyleLbl="node1" presStyleIdx="0" presStyleCnt="1" custScaleY="69349">
        <dgm:presLayoutVars>
          <dgm:chMax val="0"/>
          <dgm:bulletEnabled val="1"/>
        </dgm:presLayoutVars>
      </dgm:prSet>
      <dgm:spPr/>
    </dgm:pt>
    <dgm:pt modelId="{D089AFA8-2E28-4577-B911-C1791F21F756}" type="pres">
      <dgm:prSet presAssocID="{A194201E-3312-4EC1-8724-D370B5BB129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F25B10B-3F05-4D6F-90E9-1EC6B9E69048}" srcId="{A194201E-3312-4EC1-8724-D370B5BB1298}" destId="{F587F52E-87BC-4883-B285-C670B8E9A626}" srcOrd="12" destOrd="0" parTransId="{1E7AD8D5-CA8E-411C-B4A9-FAFF064E13D4}" sibTransId="{A09095D0-B1E0-4927-A8E5-4F91A36320B3}"/>
    <dgm:cxn modelId="{D2C99E18-9F3E-4091-8E01-925D0735BDD5}" srcId="{A194201E-3312-4EC1-8724-D370B5BB1298}" destId="{3C4D5FC4-E8F9-4CA4-B28C-5C480DF0784F}" srcOrd="9" destOrd="0" parTransId="{574FD800-5F04-4B6E-8FB0-77C40D2493B1}" sibTransId="{5845102A-B299-42BC-BBFF-40B953473817}"/>
    <dgm:cxn modelId="{EC6B7A35-22FE-402D-9F94-CE69C03A6FEF}" type="presOf" srcId="{094DDC93-FB80-4854-9A4D-BC463AD31CE2}" destId="{D089AFA8-2E28-4577-B911-C1791F21F756}" srcOrd="0" destOrd="2" presId="urn:microsoft.com/office/officeart/2005/8/layout/vList2"/>
    <dgm:cxn modelId="{3AA9EC37-FDDD-4B08-8506-223C70754D8A}" type="presOf" srcId="{B55287A2-8D9C-45CC-B0BC-812D8DF3141A}" destId="{3DB84974-31FD-4A3D-AC4D-2C0F16829B15}" srcOrd="0" destOrd="0" presId="urn:microsoft.com/office/officeart/2005/8/layout/vList2"/>
    <dgm:cxn modelId="{BBC6835B-1894-4DAA-AF45-8641A0B3B19A}" srcId="{A194201E-3312-4EC1-8724-D370B5BB1298}" destId="{69C57A2F-6F0F-4709-91B7-CEFAF0758380}" srcOrd="7" destOrd="0" parTransId="{25462D0E-C758-457C-A435-5B0FDCED6AAA}" sibTransId="{50679B3B-B987-41DE-8E92-FD5DA2875487}"/>
    <dgm:cxn modelId="{EC59F45E-D76E-408D-A6CB-15E7B5F3E755}" type="presOf" srcId="{3C4D5FC4-E8F9-4CA4-B28C-5C480DF0784F}" destId="{D089AFA8-2E28-4577-B911-C1791F21F756}" srcOrd="0" destOrd="9" presId="urn:microsoft.com/office/officeart/2005/8/layout/vList2"/>
    <dgm:cxn modelId="{28875361-6246-4BF3-9003-D4A36307B722}" srcId="{A194201E-3312-4EC1-8724-D370B5BB1298}" destId="{97AAED5A-F70A-4786-BF59-40416B6F6FA4}" srcOrd="1" destOrd="0" parTransId="{B1E0E023-1003-4EC8-997B-758BAD8826D6}" sibTransId="{7CA4301A-27FF-4CD1-9B09-766B1B7CFD7F}"/>
    <dgm:cxn modelId="{A4BC8741-567F-408D-BFDA-B81ACBEF4DAE}" type="presOf" srcId="{4D4B0944-A32A-4BC2-B96A-BAB018BC0BC4}" destId="{D089AFA8-2E28-4577-B911-C1791F21F756}" srcOrd="0" destOrd="10" presId="urn:microsoft.com/office/officeart/2005/8/layout/vList2"/>
    <dgm:cxn modelId="{286CD742-3AC4-471B-9178-E0D6170B5EC1}" srcId="{A194201E-3312-4EC1-8724-D370B5BB1298}" destId="{7D071738-D697-4AAE-9CB9-EE880A2768D4}" srcOrd="14" destOrd="0" parTransId="{15556641-7B23-4D5D-9E27-5EEF82A24F5D}" sibTransId="{F4195863-C508-4121-B061-C0DB3C252CB0}"/>
    <dgm:cxn modelId="{26630548-B18F-4973-9AA9-C47B0B43159C}" srcId="{A194201E-3312-4EC1-8724-D370B5BB1298}" destId="{57A151AE-FA86-4225-B179-F4FCB6BA3763}" srcOrd="13" destOrd="0" parTransId="{B29765B1-16B6-46AF-A476-A80DAC521FC8}" sibTransId="{E73EA429-7465-43DD-B6C9-94B163866FE4}"/>
    <dgm:cxn modelId="{5DCBC948-FB36-486B-9800-A4F680ECD1B1}" srcId="{A194201E-3312-4EC1-8724-D370B5BB1298}" destId="{A72F3FE1-7732-40FD-A785-FA6543B4ACFF}" srcOrd="5" destOrd="0" parTransId="{102FB10C-679B-461E-96D5-094DCD13E141}" sibTransId="{0B3A1B09-638C-4268-96BB-527F168F278B}"/>
    <dgm:cxn modelId="{F32BD269-14A2-4A72-80BB-53192B2A09E5}" srcId="{A194201E-3312-4EC1-8724-D370B5BB1298}" destId="{B10AF1CE-B493-4681-82EB-2E95EE234042}" srcOrd="8" destOrd="0" parTransId="{E3C090D5-4AC3-414C-A055-5AF90A5128D2}" sibTransId="{85B82D7B-5252-4763-B2FB-7FF111AA6833}"/>
    <dgm:cxn modelId="{EDF9CD6E-C299-4DDE-B107-1166F30246E9}" type="presOf" srcId="{7D071738-D697-4AAE-9CB9-EE880A2768D4}" destId="{D089AFA8-2E28-4577-B911-C1791F21F756}" srcOrd="0" destOrd="14" presId="urn:microsoft.com/office/officeart/2005/8/layout/vList2"/>
    <dgm:cxn modelId="{23D9406F-45CF-44D0-9B96-9D1066041FE1}" type="presOf" srcId="{7322B90B-54A0-4483-BA8E-D3579366F7BE}" destId="{D089AFA8-2E28-4577-B911-C1791F21F756}" srcOrd="0" destOrd="4" presId="urn:microsoft.com/office/officeart/2005/8/layout/vList2"/>
    <dgm:cxn modelId="{21C73B73-2037-42BE-8A57-4914CFA9570C}" type="presOf" srcId="{69C57A2F-6F0F-4709-91B7-CEFAF0758380}" destId="{D089AFA8-2E28-4577-B911-C1791F21F756}" srcOrd="0" destOrd="7" presId="urn:microsoft.com/office/officeart/2005/8/layout/vList2"/>
    <dgm:cxn modelId="{E297535A-6C53-4922-AC50-538FC40F7A58}" type="presOf" srcId="{A194201E-3312-4EC1-8724-D370B5BB1298}" destId="{68B461E7-36C2-4204-8285-C20FFE32878F}" srcOrd="0" destOrd="0" presId="urn:microsoft.com/office/officeart/2005/8/layout/vList2"/>
    <dgm:cxn modelId="{1FD1297D-633C-405F-9577-77CC4854A070}" srcId="{A194201E-3312-4EC1-8724-D370B5BB1298}" destId="{19B5FF44-89E2-4D1C-929A-AA0D22A6BF4A}" srcOrd="0" destOrd="0" parTransId="{7A236170-4661-4282-A278-539FA39F90FA}" sibTransId="{870C4C97-CEE9-4E2E-AFC1-42C79B71494C}"/>
    <dgm:cxn modelId="{78AA808A-2EF7-4574-8CBA-66C8FC93669F}" type="presOf" srcId="{F587F52E-87BC-4883-B285-C670B8E9A626}" destId="{D089AFA8-2E28-4577-B911-C1791F21F756}" srcOrd="0" destOrd="12" presId="urn:microsoft.com/office/officeart/2005/8/layout/vList2"/>
    <dgm:cxn modelId="{BD4DA091-00CA-4112-9A50-FFC5AC371B52}" type="presOf" srcId="{A72F3FE1-7732-40FD-A785-FA6543B4ACFF}" destId="{D089AFA8-2E28-4577-B911-C1791F21F756}" srcOrd="0" destOrd="5" presId="urn:microsoft.com/office/officeart/2005/8/layout/vList2"/>
    <dgm:cxn modelId="{EE744799-FE96-4571-B218-B3A41EEE1CA2}" type="presOf" srcId="{19B5FF44-89E2-4D1C-929A-AA0D22A6BF4A}" destId="{D089AFA8-2E28-4577-B911-C1791F21F756}" srcOrd="0" destOrd="0" presId="urn:microsoft.com/office/officeart/2005/8/layout/vList2"/>
    <dgm:cxn modelId="{0F96999A-E842-4C94-9AC2-EF6D3321A30B}" type="presOf" srcId="{E9F574B8-C865-4B40-9DE0-8922B55B8327}" destId="{D089AFA8-2E28-4577-B911-C1791F21F756}" srcOrd="0" destOrd="6" presId="urn:microsoft.com/office/officeart/2005/8/layout/vList2"/>
    <dgm:cxn modelId="{2257E2A0-1F3F-422C-930E-5AE520526B0E}" type="presOf" srcId="{DAA69D60-E5A3-4679-83A2-AF54271B2C90}" destId="{D089AFA8-2E28-4577-B911-C1791F21F756}" srcOrd="0" destOrd="11" presId="urn:microsoft.com/office/officeart/2005/8/layout/vList2"/>
    <dgm:cxn modelId="{9FA50FA4-2A2C-4D47-B7BF-5712AC90171E}" type="presOf" srcId="{B10AF1CE-B493-4681-82EB-2E95EE234042}" destId="{D089AFA8-2E28-4577-B911-C1791F21F756}" srcOrd="0" destOrd="8" presId="urn:microsoft.com/office/officeart/2005/8/layout/vList2"/>
    <dgm:cxn modelId="{57A698A4-ABAD-4AB6-B2CB-0F16DD0EAE9C}" srcId="{A194201E-3312-4EC1-8724-D370B5BB1298}" destId="{094DDC93-FB80-4854-9A4D-BC463AD31CE2}" srcOrd="2" destOrd="0" parTransId="{9B06EA44-61BC-4C48-944A-EA94A45D790A}" sibTransId="{2C6C91BD-C1C8-4EE2-BAC7-C6C6BBB7EFE9}"/>
    <dgm:cxn modelId="{0D5B82B0-4E9D-487E-A96A-337CC011E4E1}" type="presOf" srcId="{9E960EEA-86BF-4EA8-9BA0-04342F7AC918}" destId="{D089AFA8-2E28-4577-B911-C1791F21F756}" srcOrd="0" destOrd="15" presId="urn:microsoft.com/office/officeart/2005/8/layout/vList2"/>
    <dgm:cxn modelId="{F40C4BB2-E100-4D1C-BE64-2E5209A68EDA}" srcId="{A194201E-3312-4EC1-8724-D370B5BB1298}" destId="{88C98787-E251-4855-BBBD-4B07A374D1A0}" srcOrd="3" destOrd="0" parTransId="{8BC5879E-2C4D-4FE7-AA7E-2BEEDDB3F475}" sibTransId="{3FF00A2A-7B96-42FA-85E7-F491CAFFFF0D}"/>
    <dgm:cxn modelId="{623B08BA-4C29-4803-9F2A-FFBFDA78ACB9}" type="presOf" srcId="{97AAED5A-F70A-4786-BF59-40416B6F6FA4}" destId="{D089AFA8-2E28-4577-B911-C1791F21F756}" srcOrd="0" destOrd="1" presId="urn:microsoft.com/office/officeart/2005/8/layout/vList2"/>
    <dgm:cxn modelId="{E54EB7BC-9E06-4C6B-B2C5-51D2DE290EAB}" srcId="{A194201E-3312-4EC1-8724-D370B5BB1298}" destId="{9E960EEA-86BF-4EA8-9BA0-04342F7AC918}" srcOrd="15" destOrd="0" parTransId="{D1989A5D-E45F-441D-8BEC-FFCC3687036F}" sibTransId="{68A93C82-FAA7-4133-929E-5D0CF60DC64E}"/>
    <dgm:cxn modelId="{8E4447BF-7B5E-48FC-B59E-E5FE29440C05}" srcId="{A194201E-3312-4EC1-8724-D370B5BB1298}" destId="{7322B90B-54A0-4483-BA8E-D3579366F7BE}" srcOrd="4" destOrd="0" parTransId="{ADFE03CA-A8A3-498F-9306-1A310FC4CDBE}" sibTransId="{2B810603-3C47-450A-8665-BCE1AD26800D}"/>
    <dgm:cxn modelId="{CAA85BD3-D8E4-4551-9E40-6DAE384B5703}" srcId="{A194201E-3312-4EC1-8724-D370B5BB1298}" destId="{4D4B0944-A32A-4BC2-B96A-BAB018BC0BC4}" srcOrd="10" destOrd="0" parTransId="{D8215C4F-7394-43A8-B410-BC3DB3D5D754}" sibTransId="{2DA9F11D-AD92-49E3-A42C-FE04EAEAF022}"/>
    <dgm:cxn modelId="{D3B91BDD-ED92-4C40-A7AD-A0B0216FA793}" type="presOf" srcId="{57A151AE-FA86-4225-B179-F4FCB6BA3763}" destId="{D089AFA8-2E28-4577-B911-C1791F21F756}" srcOrd="0" destOrd="13" presId="urn:microsoft.com/office/officeart/2005/8/layout/vList2"/>
    <dgm:cxn modelId="{8779ACEA-9BF2-4C91-9079-EEE1EE7F4F16}" srcId="{B55287A2-8D9C-45CC-B0BC-812D8DF3141A}" destId="{A194201E-3312-4EC1-8724-D370B5BB1298}" srcOrd="0" destOrd="0" parTransId="{9931CBEB-7C35-4317-A61C-9184AE27DE49}" sibTransId="{E4484606-01C3-4FC7-BD6F-0EA9E5A4E9B7}"/>
    <dgm:cxn modelId="{AE4515EE-CB67-4B4B-A8BD-E8616AF664AD}" srcId="{A194201E-3312-4EC1-8724-D370B5BB1298}" destId="{DAA69D60-E5A3-4679-83A2-AF54271B2C90}" srcOrd="11" destOrd="0" parTransId="{212B46AE-8AA8-41A8-AC3C-E38018570E3A}" sibTransId="{49330E67-496E-4903-BD94-175CEE36EA8E}"/>
    <dgm:cxn modelId="{F33657F7-0216-45C7-938D-96C6D67CD536}" srcId="{A194201E-3312-4EC1-8724-D370B5BB1298}" destId="{E9F574B8-C865-4B40-9DE0-8922B55B8327}" srcOrd="6" destOrd="0" parTransId="{31765175-9D45-4043-BBC8-F4A97A9DE00D}" sibTransId="{3B4CC6E9-E9D8-4A57-8C83-2136084A4F28}"/>
    <dgm:cxn modelId="{B72388FA-8443-475B-9E62-21C18D19ABD9}" type="presOf" srcId="{88C98787-E251-4855-BBBD-4B07A374D1A0}" destId="{D089AFA8-2E28-4577-B911-C1791F21F756}" srcOrd="0" destOrd="3" presId="urn:microsoft.com/office/officeart/2005/8/layout/vList2"/>
    <dgm:cxn modelId="{553A85E4-61FE-4D4D-828B-3396A7EA4CDD}" type="presParOf" srcId="{3DB84974-31FD-4A3D-AC4D-2C0F16829B15}" destId="{68B461E7-36C2-4204-8285-C20FFE32878F}" srcOrd="0" destOrd="0" presId="urn:microsoft.com/office/officeart/2005/8/layout/vList2"/>
    <dgm:cxn modelId="{ABE4AA70-2184-4EDA-AA3F-BCA5F0F07242}" type="presParOf" srcId="{3DB84974-31FD-4A3D-AC4D-2C0F16829B15}" destId="{D089AFA8-2E28-4577-B911-C1791F21F75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A2E18-9071-4AB2-A236-99703935AAF8}">
      <dsp:nvSpPr>
        <dsp:cNvPr id="0" name=""/>
        <dsp:cNvSpPr/>
      </dsp:nvSpPr>
      <dsp:spPr>
        <a:xfrm>
          <a:off x="0" y="1825"/>
          <a:ext cx="7606406" cy="15386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Affirm the vision, mission, and core organizational values </a:t>
          </a:r>
        </a:p>
      </dsp:txBody>
      <dsp:txXfrm>
        <a:off x="75110" y="76935"/>
        <a:ext cx="7456186" cy="1388406"/>
      </dsp:txXfrm>
    </dsp:sp>
    <dsp:sp modelId="{2736A036-4568-40C3-85FB-3F09BD19C4CF}">
      <dsp:nvSpPr>
        <dsp:cNvPr id="0" name=""/>
        <dsp:cNvSpPr/>
      </dsp:nvSpPr>
      <dsp:spPr>
        <a:xfrm>
          <a:off x="0" y="1553094"/>
          <a:ext cx="7606406" cy="1109351"/>
        </a:xfrm>
        <a:prstGeom prst="roundRect">
          <a:avLst/>
        </a:prstGeom>
        <a:solidFill>
          <a:schemeClr val="accent2">
            <a:hueOff val="-773691"/>
            <a:satOff val="-2158"/>
            <a:lumOff val="32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1">
                  <a:lumMod val="75000"/>
                  <a:lumOff val="25000"/>
                </a:schemeClr>
              </a:solidFill>
            </a:rPr>
            <a:t>Develop consensus </a:t>
          </a:r>
          <a:r>
            <a:rPr lang="en-US" sz="3200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priorities and</a:t>
          </a:r>
          <a:r>
            <a:rPr lang="en-US" sz="3200" kern="1200">
              <a:solidFill>
                <a:schemeClr val="tx1">
                  <a:lumMod val="75000"/>
                  <a:lumOff val="25000"/>
                </a:schemeClr>
              </a:solidFill>
            </a:rPr>
            <a:t> goals</a:t>
          </a:r>
          <a:endParaRPr lang="en-US" sz="3200" kern="1200">
            <a:solidFill>
              <a:schemeClr val="tx1">
                <a:lumMod val="75000"/>
                <a:lumOff val="25000"/>
              </a:schemeClr>
            </a:solidFill>
            <a:latin typeface="Calibri"/>
          </a:endParaRPr>
        </a:p>
      </dsp:txBody>
      <dsp:txXfrm>
        <a:off x="54154" y="1607248"/>
        <a:ext cx="7498098" cy="1001043"/>
      </dsp:txXfrm>
    </dsp:sp>
    <dsp:sp modelId="{A5FC04FB-1711-454E-9D9E-E98DD3E26057}">
      <dsp:nvSpPr>
        <dsp:cNvPr id="0" name=""/>
        <dsp:cNvSpPr/>
      </dsp:nvSpPr>
      <dsp:spPr>
        <a:xfrm>
          <a:off x="0" y="2675089"/>
          <a:ext cx="7606406" cy="1109351"/>
        </a:xfrm>
        <a:prstGeom prst="roundRect">
          <a:avLst/>
        </a:prstGeom>
        <a:solidFill>
          <a:schemeClr val="accent2">
            <a:hueOff val="-1547383"/>
            <a:satOff val="-4315"/>
            <a:lumOff val="65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Identify</a:t>
          </a:r>
          <a:r>
            <a:rPr lang="en-US" sz="3200" kern="1200">
              <a:solidFill>
                <a:schemeClr val="tx1">
                  <a:lumMod val="75000"/>
                  <a:lumOff val="25000"/>
                </a:schemeClr>
              </a:solidFill>
            </a:rPr>
            <a:t> key objectives to achieve the goals</a:t>
          </a:r>
          <a:endParaRPr lang="en-US" sz="2800" kern="120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4154" y="2729243"/>
        <a:ext cx="7498098" cy="1001043"/>
      </dsp:txXfrm>
    </dsp:sp>
    <dsp:sp modelId="{C1E1B106-F6F0-4EC7-8BD6-2F9B3BF984FD}">
      <dsp:nvSpPr>
        <dsp:cNvPr id="0" name=""/>
        <dsp:cNvSpPr/>
      </dsp:nvSpPr>
      <dsp:spPr>
        <a:xfrm>
          <a:off x="0" y="3797083"/>
          <a:ext cx="7606406" cy="1109351"/>
        </a:xfrm>
        <a:prstGeom prst="roundRect">
          <a:avLst/>
        </a:prstGeom>
        <a:solidFill>
          <a:schemeClr val="accent2">
            <a:hueOff val="-2321074"/>
            <a:satOff val="-6473"/>
            <a:lumOff val="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Discuss what success looks like in 2025</a:t>
          </a:r>
          <a:endParaRPr lang="en-US" sz="3200" kern="120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4154" y="3851237"/>
        <a:ext cx="7498098" cy="10010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461E7-36C2-4204-8285-C20FFE32878F}">
      <dsp:nvSpPr>
        <dsp:cNvPr id="0" name=""/>
        <dsp:cNvSpPr/>
      </dsp:nvSpPr>
      <dsp:spPr>
        <a:xfrm>
          <a:off x="0" y="31533"/>
          <a:ext cx="1075879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Priority Area D – Innovating and Adapting for the Future</a:t>
          </a:r>
        </a:p>
      </dsp:txBody>
      <dsp:txXfrm>
        <a:off x="35125" y="66658"/>
        <a:ext cx="10688541" cy="649299"/>
      </dsp:txXfrm>
    </dsp:sp>
    <dsp:sp modelId="{7B47DA72-9580-4CCF-BCBA-CC2DEFD8FFCF}">
      <dsp:nvSpPr>
        <dsp:cNvPr id="0" name=""/>
        <dsp:cNvSpPr/>
      </dsp:nvSpPr>
      <dsp:spPr>
        <a:xfrm>
          <a:off x="0" y="751083"/>
          <a:ext cx="10758791" cy="558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592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1: Explore the possibilities of environmentally sustainable City policies within the parameters of the established budget.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2: Encourage environmentally sustainable practices.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3: Utilize relationships with other agencies to address future regional issues.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Created the Wilton Manors/Oakland Park Joint Climate Action Plan</a:t>
          </a:r>
          <a:endParaRPr lang="en-US" sz="1700" b="1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Executed baseline Community Greenhouse Gas Inventory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Implemented vacation rental identification software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Implemented and expanded  online services for building permits, business tax receipts, rentals with payment option and implemented Leisure Services software for online childcare and facility rentals payments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Implemented meeting technology/software, which allowed for virtual and hybrid commission meetings during the pandemic.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As a result of the pandemic, Created a safe, in-person childcare/education program for children of residents working outside of the home during the pandemic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Instituted curbside delivery services and virtual access to library patrons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Added two hybrid vehicles to police fleet for a total of six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Added hazardous household waste pick-up for residents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Added two electric car charging stations on City properties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Participated in the Broward County PACE Center for Girls Program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Completed all staff training on Climate Change Awareness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700" kern="1200"/>
            <a:t>Secured funding approval for five city projects through the Broward County Transportation Surtax program</a:t>
          </a:r>
        </a:p>
      </dsp:txBody>
      <dsp:txXfrm>
        <a:off x="0" y="751083"/>
        <a:ext cx="10758791" cy="5589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F29F8-41F1-4FBD-B7BF-D3EB694D3B15}">
      <dsp:nvSpPr>
        <dsp:cNvPr id="0" name=""/>
        <dsp:cNvSpPr/>
      </dsp:nvSpPr>
      <dsp:spPr>
        <a:xfrm>
          <a:off x="53" y="186626"/>
          <a:ext cx="5127426" cy="633600"/>
        </a:xfrm>
        <a:prstGeom prst="rect">
          <a:avLst/>
        </a:prstGeom>
        <a:solidFill>
          <a:srgbClr val="54C4C4"/>
        </a:solidFill>
        <a:ln w="25400" cap="flat" cmpd="sng" algn="ctr">
          <a:solidFill>
            <a:srgbClr val="54C4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Summary of Strengths</a:t>
          </a:r>
          <a:endParaRPr lang="en-US" sz="2200" kern="1200"/>
        </a:p>
      </dsp:txBody>
      <dsp:txXfrm>
        <a:off x="53" y="186626"/>
        <a:ext cx="5127426" cy="633600"/>
      </dsp:txXfrm>
    </dsp:sp>
    <dsp:sp modelId="{8DB04676-E508-4EE5-9734-98AC313DE029}">
      <dsp:nvSpPr>
        <dsp:cNvPr id="0" name=""/>
        <dsp:cNvSpPr/>
      </dsp:nvSpPr>
      <dsp:spPr>
        <a:xfrm>
          <a:off x="53" y="820226"/>
          <a:ext cx="5127426" cy="3336547"/>
        </a:xfrm>
        <a:prstGeom prst="rect">
          <a:avLst/>
        </a:prstGeom>
        <a:solidFill>
          <a:srgbClr val="54C4C4">
            <a:alpha val="10196"/>
          </a:srgbClr>
        </a:solidFill>
        <a:ln w="25400" cap="flat" cmpd="sng" algn="ctr">
          <a:solidFill>
            <a:srgbClr val="54C4C4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Location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A value of inclusiveness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Committed volunteers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Parks and open space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Leisure services programs and events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Accessibility of city staff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Small-town feel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Professional city staff</a:t>
          </a:r>
        </a:p>
      </dsp:txBody>
      <dsp:txXfrm>
        <a:off x="53" y="820226"/>
        <a:ext cx="5127426" cy="3336547"/>
      </dsp:txXfrm>
    </dsp:sp>
    <dsp:sp modelId="{E8A13F0B-03AD-4E33-B9B1-731B7E262006}">
      <dsp:nvSpPr>
        <dsp:cNvPr id="0" name=""/>
        <dsp:cNvSpPr/>
      </dsp:nvSpPr>
      <dsp:spPr>
        <a:xfrm>
          <a:off x="5845319" y="186626"/>
          <a:ext cx="5127426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C885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Summary of Opportunities</a:t>
          </a:r>
        </a:p>
      </dsp:txBody>
      <dsp:txXfrm>
        <a:off x="5845319" y="186626"/>
        <a:ext cx="5127426" cy="633600"/>
      </dsp:txXfrm>
    </dsp:sp>
    <dsp:sp modelId="{8743245C-CFF7-4A42-B17F-54A94F5BB0E2}">
      <dsp:nvSpPr>
        <dsp:cNvPr id="0" name=""/>
        <dsp:cNvSpPr/>
      </dsp:nvSpPr>
      <dsp:spPr>
        <a:xfrm>
          <a:off x="5845319" y="820226"/>
          <a:ext cx="5127426" cy="3336547"/>
        </a:xfrm>
        <a:prstGeom prst="rect">
          <a:avLst/>
        </a:prstGeom>
        <a:solidFill>
          <a:srgbClr val="2C8855">
            <a:alpha val="10196"/>
          </a:srgbClr>
        </a:solidFill>
        <a:ln w="25400" cap="flat" cmpd="sng" algn="ctr">
          <a:solidFill>
            <a:srgbClr val="2C8855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Upgrade sewer and water systems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Invest in pedestrian and bicycle infrastructure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Diversify business types on Wilton Drive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Enhance the city’s climate resiliency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Enhance economic development along major corridors (Andrews Ave, Oakland Park Boulevard, 26</a:t>
          </a:r>
          <a:r>
            <a:rPr lang="en-US" sz="2200" kern="1200" baseline="30000"/>
            <a:t>th</a:t>
          </a:r>
          <a:r>
            <a:rPr lang="en-US" sz="2200" kern="1200"/>
            <a:t> Street)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2200" kern="1200"/>
            <a:t>Increase affordable housing</a:t>
          </a:r>
        </a:p>
      </dsp:txBody>
      <dsp:txXfrm>
        <a:off x="5845319" y="820226"/>
        <a:ext cx="5127426" cy="333654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A0C2A-C320-423E-8490-AE6A35B2026F}">
      <dsp:nvSpPr>
        <dsp:cNvPr id="0" name=""/>
        <dsp:cNvSpPr/>
      </dsp:nvSpPr>
      <dsp:spPr>
        <a:xfrm>
          <a:off x="0" y="53594"/>
          <a:ext cx="6688647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Honesty</a:t>
          </a:r>
        </a:p>
      </dsp:txBody>
      <dsp:txXfrm>
        <a:off x="31613" y="85207"/>
        <a:ext cx="6625421" cy="584369"/>
      </dsp:txXfrm>
    </dsp:sp>
    <dsp:sp modelId="{89BAAE57-D698-44FB-AE19-29DAA9649B0F}">
      <dsp:nvSpPr>
        <dsp:cNvPr id="0" name=""/>
        <dsp:cNvSpPr/>
      </dsp:nvSpPr>
      <dsp:spPr>
        <a:xfrm>
          <a:off x="0" y="778949"/>
          <a:ext cx="6688647" cy="647595"/>
        </a:xfrm>
        <a:prstGeom prst="roundRect">
          <a:avLst/>
        </a:prstGeom>
        <a:solidFill>
          <a:schemeClr val="accent2">
            <a:hueOff val="-331582"/>
            <a:satOff val="-925"/>
            <a:lumOff val="14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700" kern="1200"/>
            <a:t>Integrity</a:t>
          </a:r>
        </a:p>
      </dsp:txBody>
      <dsp:txXfrm>
        <a:off x="31613" y="810562"/>
        <a:ext cx="6625421" cy="584369"/>
      </dsp:txXfrm>
    </dsp:sp>
    <dsp:sp modelId="{598B460D-F9D7-4F08-BBCB-B393CAAB5F38}">
      <dsp:nvSpPr>
        <dsp:cNvPr id="0" name=""/>
        <dsp:cNvSpPr/>
      </dsp:nvSpPr>
      <dsp:spPr>
        <a:xfrm>
          <a:off x="0" y="1504304"/>
          <a:ext cx="6688647" cy="647595"/>
        </a:xfrm>
        <a:prstGeom prst="roundRect">
          <a:avLst/>
        </a:prstGeom>
        <a:solidFill>
          <a:schemeClr val="accent2">
            <a:hueOff val="-663164"/>
            <a:satOff val="-1849"/>
            <a:lumOff val="28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700" kern="1200"/>
            <a:t>Respect</a:t>
          </a:r>
        </a:p>
      </dsp:txBody>
      <dsp:txXfrm>
        <a:off x="31613" y="1535917"/>
        <a:ext cx="6625421" cy="584369"/>
      </dsp:txXfrm>
    </dsp:sp>
    <dsp:sp modelId="{0F8AB4C6-73B3-4DE6-8BF5-E0FEAE46CFA6}">
      <dsp:nvSpPr>
        <dsp:cNvPr id="0" name=""/>
        <dsp:cNvSpPr/>
      </dsp:nvSpPr>
      <dsp:spPr>
        <a:xfrm>
          <a:off x="0" y="2229659"/>
          <a:ext cx="6688647" cy="647595"/>
        </a:xfrm>
        <a:prstGeom prst="roundRect">
          <a:avLst/>
        </a:prstGeom>
        <a:solidFill>
          <a:schemeClr val="accent2">
            <a:hueOff val="-994746"/>
            <a:satOff val="-2774"/>
            <a:lumOff val="42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700" kern="1200"/>
            <a:t>Transparency</a:t>
          </a:r>
        </a:p>
      </dsp:txBody>
      <dsp:txXfrm>
        <a:off x="31613" y="2261272"/>
        <a:ext cx="6625421" cy="584369"/>
      </dsp:txXfrm>
    </dsp:sp>
    <dsp:sp modelId="{94F38600-7644-4793-AA1C-49A8BDEC8FE2}">
      <dsp:nvSpPr>
        <dsp:cNvPr id="0" name=""/>
        <dsp:cNvSpPr/>
      </dsp:nvSpPr>
      <dsp:spPr>
        <a:xfrm>
          <a:off x="0" y="2955014"/>
          <a:ext cx="6688647" cy="647595"/>
        </a:xfrm>
        <a:prstGeom prst="roundRect">
          <a:avLst/>
        </a:prstGeom>
        <a:solidFill>
          <a:schemeClr val="accent2">
            <a:hueOff val="-1326328"/>
            <a:satOff val="-3699"/>
            <a:lumOff val="56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700" kern="1200"/>
            <a:t>Diversity and Inclusion</a:t>
          </a:r>
        </a:p>
      </dsp:txBody>
      <dsp:txXfrm>
        <a:off x="31613" y="2986627"/>
        <a:ext cx="6625421" cy="584369"/>
      </dsp:txXfrm>
    </dsp:sp>
    <dsp:sp modelId="{A9FF2DA6-4B79-42EC-A7EE-FE3A9058A4B4}">
      <dsp:nvSpPr>
        <dsp:cNvPr id="0" name=""/>
        <dsp:cNvSpPr/>
      </dsp:nvSpPr>
      <dsp:spPr>
        <a:xfrm>
          <a:off x="0" y="3680369"/>
          <a:ext cx="6688647" cy="647595"/>
        </a:xfrm>
        <a:prstGeom prst="roundRect">
          <a:avLst/>
        </a:prstGeom>
        <a:solidFill>
          <a:schemeClr val="accent2">
            <a:hueOff val="-1657910"/>
            <a:satOff val="-4624"/>
            <a:lumOff val="70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700" kern="1200"/>
            <a:t>Fiscal Responsibility</a:t>
          </a:r>
        </a:p>
      </dsp:txBody>
      <dsp:txXfrm>
        <a:off x="31613" y="3711982"/>
        <a:ext cx="6625421" cy="584369"/>
      </dsp:txXfrm>
    </dsp:sp>
    <dsp:sp modelId="{73A04747-B6E9-4EDA-A669-143274E6FA0C}">
      <dsp:nvSpPr>
        <dsp:cNvPr id="0" name=""/>
        <dsp:cNvSpPr/>
      </dsp:nvSpPr>
      <dsp:spPr>
        <a:xfrm>
          <a:off x="0" y="4405724"/>
          <a:ext cx="6688647" cy="647595"/>
        </a:xfrm>
        <a:prstGeom prst="roundRect">
          <a:avLst/>
        </a:prstGeom>
        <a:solidFill>
          <a:schemeClr val="accent2">
            <a:hueOff val="-1989492"/>
            <a:satOff val="-5548"/>
            <a:lumOff val="84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700" kern="1200"/>
            <a:t>Customer-Friendly Service</a:t>
          </a:r>
        </a:p>
      </dsp:txBody>
      <dsp:txXfrm>
        <a:off x="31613" y="4437337"/>
        <a:ext cx="6625421" cy="584369"/>
      </dsp:txXfrm>
    </dsp:sp>
    <dsp:sp modelId="{FD8B8BA0-CAD2-41E2-AC7D-207BBDED72ED}">
      <dsp:nvSpPr>
        <dsp:cNvPr id="0" name=""/>
        <dsp:cNvSpPr/>
      </dsp:nvSpPr>
      <dsp:spPr>
        <a:xfrm>
          <a:off x="0" y="5131079"/>
          <a:ext cx="6688647" cy="647595"/>
        </a:xfrm>
        <a:prstGeom prst="roundRect">
          <a:avLst/>
        </a:prstGeom>
        <a:solidFill>
          <a:schemeClr val="accent2">
            <a:hueOff val="-2321074"/>
            <a:satOff val="-6473"/>
            <a:lumOff val="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700" kern="1200"/>
            <a:t>Fairness</a:t>
          </a:r>
        </a:p>
      </dsp:txBody>
      <dsp:txXfrm>
        <a:off x="31613" y="5162692"/>
        <a:ext cx="6625421" cy="58436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E28BD-9AC9-480B-B835-37FDD3AB5937}">
      <dsp:nvSpPr>
        <dsp:cNvPr id="0" name=""/>
        <dsp:cNvSpPr/>
      </dsp:nvSpPr>
      <dsp:spPr>
        <a:xfrm>
          <a:off x="0" y="770413"/>
          <a:ext cx="7870745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A. Economic Development</a:t>
          </a:r>
        </a:p>
      </dsp:txBody>
      <dsp:txXfrm>
        <a:off x="37467" y="807880"/>
        <a:ext cx="7795811" cy="692586"/>
      </dsp:txXfrm>
    </dsp:sp>
    <dsp:sp modelId="{0ACE41CA-B542-4C20-A0C8-03228D53EC7B}">
      <dsp:nvSpPr>
        <dsp:cNvPr id="0" name=""/>
        <dsp:cNvSpPr/>
      </dsp:nvSpPr>
      <dsp:spPr>
        <a:xfrm>
          <a:off x="0" y="1630093"/>
          <a:ext cx="7870745" cy="767520"/>
        </a:xfrm>
        <a:prstGeom prst="roundRect">
          <a:avLst/>
        </a:prstGeom>
        <a:solidFill>
          <a:schemeClr val="accent2">
            <a:hueOff val="-580269"/>
            <a:satOff val="-1618"/>
            <a:lumOff val="2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B. Quality of Life and Livability</a:t>
          </a:r>
        </a:p>
      </dsp:txBody>
      <dsp:txXfrm>
        <a:off x="37467" y="1667560"/>
        <a:ext cx="7795811" cy="692586"/>
      </dsp:txXfrm>
    </dsp:sp>
    <dsp:sp modelId="{7648CB9D-3ABC-4D74-B2A4-FE6842C0271B}">
      <dsp:nvSpPr>
        <dsp:cNvPr id="0" name=""/>
        <dsp:cNvSpPr/>
      </dsp:nvSpPr>
      <dsp:spPr>
        <a:xfrm>
          <a:off x="0" y="2504485"/>
          <a:ext cx="7870745" cy="767520"/>
        </a:xfrm>
        <a:prstGeom prst="roundRect">
          <a:avLst/>
        </a:prstGeom>
        <a:solidFill>
          <a:schemeClr val="accent2">
            <a:hueOff val="-1160537"/>
            <a:satOff val="-3237"/>
            <a:lumOff val="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C. Efficient and High Performing Government</a:t>
          </a:r>
        </a:p>
      </dsp:txBody>
      <dsp:txXfrm>
        <a:off x="37467" y="2541952"/>
        <a:ext cx="7795811" cy="692586"/>
      </dsp:txXfrm>
    </dsp:sp>
    <dsp:sp modelId="{895A1DD0-46B8-485F-AB95-44DCD143491A}">
      <dsp:nvSpPr>
        <dsp:cNvPr id="0" name=""/>
        <dsp:cNvSpPr/>
      </dsp:nvSpPr>
      <dsp:spPr>
        <a:xfrm>
          <a:off x="0" y="3349453"/>
          <a:ext cx="7870745" cy="767520"/>
        </a:xfrm>
        <a:prstGeom prst="roundRect">
          <a:avLst/>
        </a:prstGeom>
        <a:solidFill>
          <a:schemeClr val="accent2">
            <a:hueOff val="-1740806"/>
            <a:satOff val="-4855"/>
            <a:lumOff val="7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D. Fiscal Responsibility</a:t>
          </a:r>
        </a:p>
      </dsp:txBody>
      <dsp:txXfrm>
        <a:off x="37467" y="3386920"/>
        <a:ext cx="7795811" cy="692586"/>
      </dsp:txXfrm>
    </dsp:sp>
    <dsp:sp modelId="{2B289C92-0A64-4ACE-92BE-947A9818C409}">
      <dsp:nvSpPr>
        <dsp:cNvPr id="0" name=""/>
        <dsp:cNvSpPr/>
      </dsp:nvSpPr>
      <dsp:spPr>
        <a:xfrm>
          <a:off x="0" y="4209133"/>
          <a:ext cx="7870745" cy="767520"/>
        </a:xfrm>
        <a:prstGeom prst="roundRect">
          <a:avLst/>
        </a:prstGeom>
        <a:solidFill>
          <a:schemeClr val="accent2">
            <a:hueOff val="-2321074"/>
            <a:satOff val="-6473"/>
            <a:lumOff val="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E. Environmental Sustainability</a:t>
          </a:r>
        </a:p>
      </dsp:txBody>
      <dsp:txXfrm>
        <a:off x="37467" y="4246600"/>
        <a:ext cx="7795811" cy="69258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E508D-EC48-471B-89BE-DC93824BD488}">
      <dsp:nvSpPr>
        <dsp:cNvPr id="0" name=""/>
        <dsp:cNvSpPr/>
      </dsp:nvSpPr>
      <dsp:spPr>
        <a:xfrm>
          <a:off x="822959" y="0"/>
          <a:ext cx="9326880" cy="3347884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FDD71-65F0-4799-A03C-2A8906EC5E7D}">
      <dsp:nvSpPr>
        <dsp:cNvPr id="0" name=""/>
        <dsp:cNvSpPr/>
      </dsp:nvSpPr>
      <dsp:spPr>
        <a:xfrm>
          <a:off x="389062" y="1004365"/>
          <a:ext cx="3823955" cy="1339153"/>
        </a:xfrm>
        <a:prstGeom prst="roundRect">
          <a:avLst/>
        </a:prstGeom>
        <a:solidFill>
          <a:srgbClr val="2C885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Next             Steps</a:t>
          </a:r>
        </a:p>
      </dsp:txBody>
      <dsp:txXfrm>
        <a:off x="454434" y="1069737"/>
        <a:ext cx="3693211" cy="1208409"/>
      </dsp:txXfrm>
    </dsp:sp>
    <dsp:sp modelId="{33473DF9-7A7A-4DBF-AF3B-EF514CA27115}">
      <dsp:nvSpPr>
        <dsp:cNvPr id="0" name=""/>
        <dsp:cNvSpPr/>
      </dsp:nvSpPr>
      <dsp:spPr>
        <a:xfrm>
          <a:off x="4748410" y="1004365"/>
          <a:ext cx="3955686" cy="1339153"/>
        </a:xfrm>
        <a:prstGeom prst="roundRect">
          <a:avLst/>
        </a:prstGeom>
        <a:solidFill>
          <a:srgbClr val="54C4C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Closing Comments</a:t>
          </a:r>
        </a:p>
      </dsp:txBody>
      <dsp:txXfrm>
        <a:off x="4813782" y="1069737"/>
        <a:ext cx="3824942" cy="12084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8CACB-5AAA-4DAA-991F-7D99C9711428}">
      <dsp:nvSpPr>
        <dsp:cNvPr id="0" name=""/>
        <dsp:cNvSpPr/>
      </dsp:nvSpPr>
      <dsp:spPr>
        <a:xfrm>
          <a:off x="0" y="0"/>
          <a:ext cx="7606406" cy="7526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Welcome and </a:t>
          </a:r>
          <a:r>
            <a:rPr lang="en-US" sz="3000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Agenda Review </a:t>
          </a:r>
          <a:endParaRPr lang="en-US" sz="3000" kern="1200">
            <a:solidFill>
              <a:schemeClr val="tx1">
                <a:lumMod val="75000"/>
                <a:lumOff val="25000"/>
              </a:schemeClr>
            </a:solidFill>
            <a:latin typeface="Calibri"/>
          </a:endParaRPr>
        </a:p>
      </dsp:txBody>
      <dsp:txXfrm>
        <a:off x="36740" y="36740"/>
        <a:ext cx="7532926" cy="679134"/>
      </dsp:txXfrm>
    </dsp:sp>
    <dsp:sp modelId="{AB9A2E18-9071-4AB2-A236-99703935AAF8}">
      <dsp:nvSpPr>
        <dsp:cNvPr id="0" name=""/>
        <dsp:cNvSpPr/>
      </dsp:nvSpPr>
      <dsp:spPr>
        <a:xfrm>
          <a:off x="0" y="760285"/>
          <a:ext cx="7606406" cy="766758"/>
        </a:xfrm>
        <a:prstGeom prst="roundRect">
          <a:avLst/>
        </a:prstGeom>
        <a:solidFill>
          <a:schemeClr val="accent2">
            <a:hueOff val="-464215"/>
            <a:satOff val="-1295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Review Environmental Scan and Accomplishments </a:t>
          </a:r>
        </a:p>
      </dsp:txBody>
      <dsp:txXfrm>
        <a:off x="37430" y="797715"/>
        <a:ext cx="7531546" cy="691898"/>
      </dsp:txXfrm>
    </dsp:sp>
    <dsp:sp modelId="{B6E56A53-944D-4A10-B0DE-DF455FDCBA05}">
      <dsp:nvSpPr>
        <dsp:cNvPr id="0" name=""/>
        <dsp:cNvSpPr/>
      </dsp:nvSpPr>
      <dsp:spPr>
        <a:xfrm>
          <a:off x="0" y="1532783"/>
          <a:ext cx="7606406" cy="1054732"/>
        </a:xfrm>
        <a:prstGeom prst="roundRect">
          <a:avLst/>
        </a:prstGeom>
        <a:solidFill>
          <a:schemeClr val="accent2">
            <a:hueOff val="-928430"/>
            <a:satOff val="-2589"/>
            <a:lumOff val="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Review Community and Employee Survey Results</a:t>
          </a:r>
          <a:endParaRPr lang="en-US" sz="3000" kern="120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1488" y="1584271"/>
        <a:ext cx="7503430" cy="951756"/>
      </dsp:txXfrm>
    </dsp:sp>
    <dsp:sp modelId="{62A9D409-E0F7-4212-AC92-E7A7390F050B}">
      <dsp:nvSpPr>
        <dsp:cNvPr id="0" name=""/>
        <dsp:cNvSpPr/>
      </dsp:nvSpPr>
      <dsp:spPr>
        <a:xfrm>
          <a:off x="0" y="2593254"/>
          <a:ext cx="7606406" cy="864395"/>
        </a:xfrm>
        <a:prstGeom prst="roundRect">
          <a:avLst/>
        </a:prstGeom>
        <a:solidFill>
          <a:schemeClr val="accent2">
            <a:hueOff val="-1392645"/>
            <a:satOff val="-3884"/>
            <a:lumOff val="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Affirm Current Vision, Mission, and Review Values</a:t>
          </a:r>
        </a:p>
      </dsp:txBody>
      <dsp:txXfrm>
        <a:off x="42196" y="2635450"/>
        <a:ext cx="7522014" cy="780003"/>
      </dsp:txXfrm>
    </dsp:sp>
    <dsp:sp modelId="{97FB1FE1-8DCA-47C4-BB0B-565C4E567360}">
      <dsp:nvSpPr>
        <dsp:cNvPr id="0" name=""/>
        <dsp:cNvSpPr/>
      </dsp:nvSpPr>
      <dsp:spPr>
        <a:xfrm>
          <a:off x="0" y="3463389"/>
          <a:ext cx="7606406" cy="803737"/>
        </a:xfrm>
        <a:prstGeom prst="roundRect">
          <a:avLst/>
        </a:prstGeom>
        <a:solidFill>
          <a:schemeClr val="accent2">
            <a:hueOff val="-1856859"/>
            <a:satOff val="-5178"/>
            <a:lumOff val="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Develop Consensus Priorities and Goals</a:t>
          </a:r>
        </a:p>
      </dsp:txBody>
      <dsp:txXfrm>
        <a:off x="39235" y="3502624"/>
        <a:ext cx="7527936" cy="725267"/>
      </dsp:txXfrm>
    </dsp:sp>
    <dsp:sp modelId="{0446554C-4432-4EC2-AD9A-9154610731EE}">
      <dsp:nvSpPr>
        <dsp:cNvPr id="0" name=""/>
        <dsp:cNvSpPr/>
      </dsp:nvSpPr>
      <dsp:spPr>
        <a:xfrm>
          <a:off x="0" y="4272866"/>
          <a:ext cx="7606406" cy="1054732"/>
        </a:xfrm>
        <a:prstGeom prst="roundRect">
          <a:avLst/>
        </a:prstGeom>
        <a:solidFill>
          <a:schemeClr val="accent2">
            <a:hueOff val="-2321074"/>
            <a:satOff val="-6473"/>
            <a:lumOff val="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chemeClr val="tx1">
                  <a:lumMod val="75000"/>
                  <a:lumOff val="25000"/>
                </a:schemeClr>
              </a:solidFill>
              <a:latin typeface="Calibri"/>
            </a:rPr>
            <a:t>Discuss Success Indicators</a:t>
          </a:r>
        </a:p>
      </dsp:txBody>
      <dsp:txXfrm>
        <a:off x="51488" y="4324354"/>
        <a:ext cx="7503430" cy="951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14D90-6B6B-4EF0-8AAD-FA4D024C93AB}">
      <dsp:nvSpPr>
        <dsp:cNvPr id="0" name=""/>
        <dsp:cNvSpPr/>
      </dsp:nvSpPr>
      <dsp:spPr>
        <a:xfrm>
          <a:off x="3238980" y="60279"/>
          <a:ext cx="1822567" cy="914521"/>
        </a:xfrm>
        <a:prstGeom prst="round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Commission and Staff Interviews</a:t>
          </a:r>
        </a:p>
      </dsp:txBody>
      <dsp:txXfrm>
        <a:off x="3283623" y="104922"/>
        <a:ext cx="1733281" cy="825235"/>
      </dsp:txXfrm>
    </dsp:sp>
    <dsp:sp modelId="{B76ADE66-8E3B-4208-9A13-95C65420D16E}">
      <dsp:nvSpPr>
        <dsp:cNvPr id="0" name=""/>
        <dsp:cNvSpPr/>
      </dsp:nvSpPr>
      <dsp:spPr>
        <a:xfrm>
          <a:off x="1556679" y="466295"/>
          <a:ext cx="5141208" cy="5141208"/>
        </a:xfrm>
        <a:custGeom>
          <a:avLst/>
          <a:gdLst/>
          <a:ahLst/>
          <a:cxnLst/>
          <a:rect l="0" t="0" r="0" b="0"/>
          <a:pathLst>
            <a:path>
              <a:moveTo>
                <a:pt x="3623349" y="225453"/>
              </a:moveTo>
              <a:arcTo wR="2570604" hR="2570604" stAng="17650528" swAng="51772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5EF39-CB80-48ED-9523-A401DC49087C}">
      <dsp:nvSpPr>
        <dsp:cNvPr id="0" name=""/>
        <dsp:cNvSpPr/>
      </dsp:nvSpPr>
      <dsp:spPr>
        <a:xfrm>
          <a:off x="5241709" y="948514"/>
          <a:ext cx="1805042" cy="901210"/>
        </a:xfrm>
        <a:prstGeom prst="roundRect">
          <a:avLst/>
        </a:prstGeom>
        <a:solidFill>
          <a:schemeClr val="accent2">
            <a:hueOff val="-386846"/>
            <a:satOff val="-1079"/>
            <a:lumOff val="16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Conduct Community and Employee Survey</a:t>
          </a:r>
        </a:p>
      </dsp:txBody>
      <dsp:txXfrm>
        <a:off x="5285702" y="992507"/>
        <a:ext cx="1717056" cy="813224"/>
      </dsp:txXfrm>
    </dsp:sp>
    <dsp:sp modelId="{5C760C8B-743D-4BDB-B84E-1A2D7CCA7424}">
      <dsp:nvSpPr>
        <dsp:cNvPr id="0" name=""/>
        <dsp:cNvSpPr/>
      </dsp:nvSpPr>
      <dsp:spPr>
        <a:xfrm>
          <a:off x="1698966" y="630561"/>
          <a:ext cx="5141208" cy="5141208"/>
        </a:xfrm>
        <a:custGeom>
          <a:avLst/>
          <a:gdLst/>
          <a:ahLst/>
          <a:cxnLst/>
          <a:rect l="0" t="0" r="0" b="0"/>
          <a:pathLst>
            <a:path>
              <a:moveTo>
                <a:pt x="4845175" y="1372968"/>
              </a:moveTo>
              <a:arcTo wR="2570604" hR="2570604" stAng="19933904" swAng="716767"/>
            </a:path>
          </a:pathLst>
        </a:custGeom>
        <a:noFill/>
        <a:ln w="9525" cap="flat" cmpd="sng" algn="ctr">
          <a:solidFill>
            <a:schemeClr val="accent2">
              <a:hueOff val="-386846"/>
              <a:satOff val="-1079"/>
              <a:lumOff val="163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ABDAD-58EB-49B0-BE78-4DEAEC148395}">
      <dsp:nvSpPr>
        <dsp:cNvPr id="0" name=""/>
        <dsp:cNvSpPr/>
      </dsp:nvSpPr>
      <dsp:spPr>
        <a:xfrm>
          <a:off x="5857702" y="2672276"/>
          <a:ext cx="1901513" cy="914828"/>
        </a:xfrm>
        <a:prstGeom prst="roundRect">
          <a:avLst/>
        </a:prstGeom>
        <a:solidFill>
          <a:schemeClr val="accent2">
            <a:hueOff val="-773691"/>
            <a:satOff val="-2158"/>
            <a:lumOff val="32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Develop Environmental Scan</a:t>
          </a:r>
        </a:p>
      </dsp:txBody>
      <dsp:txXfrm>
        <a:off x="5902360" y="2716934"/>
        <a:ext cx="1812197" cy="825512"/>
      </dsp:txXfrm>
    </dsp:sp>
    <dsp:sp modelId="{2C74968C-ADCA-445F-84F9-65B9726AE917}">
      <dsp:nvSpPr>
        <dsp:cNvPr id="0" name=""/>
        <dsp:cNvSpPr/>
      </dsp:nvSpPr>
      <dsp:spPr>
        <a:xfrm>
          <a:off x="1655611" y="520249"/>
          <a:ext cx="5141208" cy="5141208"/>
        </a:xfrm>
        <a:custGeom>
          <a:avLst/>
          <a:gdLst/>
          <a:ahLst/>
          <a:cxnLst/>
          <a:rect l="0" t="0" r="0" b="0"/>
          <a:pathLst>
            <a:path>
              <a:moveTo>
                <a:pt x="5028991" y="3321826"/>
              </a:moveTo>
              <a:arcTo wR="2570604" hR="2570604" stAng="1019511" swAng="1074751"/>
            </a:path>
          </a:pathLst>
        </a:custGeom>
        <a:noFill/>
        <a:ln w="9525" cap="flat" cmpd="sng" algn="ctr">
          <a:solidFill>
            <a:schemeClr val="accent2">
              <a:hueOff val="-773691"/>
              <a:satOff val="-2158"/>
              <a:lumOff val="326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44EF3-1B2D-4278-9774-BA4C6F4EC7CF}">
      <dsp:nvSpPr>
        <dsp:cNvPr id="0" name=""/>
        <dsp:cNvSpPr/>
      </dsp:nvSpPr>
      <dsp:spPr>
        <a:xfrm>
          <a:off x="4699335" y="4769365"/>
          <a:ext cx="1861485" cy="901210"/>
        </a:xfrm>
        <a:prstGeom prst="roundRect">
          <a:avLst/>
        </a:prstGeom>
        <a:solidFill>
          <a:schemeClr val="accent2">
            <a:hueOff val="-1160537"/>
            <a:satOff val="-3237"/>
            <a:lumOff val="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1" kern="1200" dirty="0">
              <a:latin typeface="Calibri"/>
              <a:ea typeface="+mn-ea"/>
              <a:cs typeface="Calibri"/>
            </a:rPr>
            <a:t>Conduct Strategic Plan Workshop with Commissioners</a:t>
          </a:r>
        </a:p>
      </dsp:txBody>
      <dsp:txXfrm>
        <a:off x="4743328" y="4813358"/>
        <a:ext cx="1773499" cy="813224"/>
      </dsp:txXfrm>
    </dsp:sp>
    <dsp:sp modelId="{ADBD53CB-665D-442E-85BA-5BA9A6C99313}">
      <dsp:nvSpPr>
        <dsp:cNvPr id="0" name=""/>
        <dsp:cNvSpPr/>
      </dsp:nvSpPr>
      <dsp:spPr>
        <a:xfrm>
          <a:off x="1830800" y="447582"/>
          <a:ext cx="5141208" cy="5141208"/>
        </a:xfrm>
        <a:custGeom>
          <a:avLst/>
          <a:gdLst/>
          <a:ahLst/>
          <a:cxnLst/>
          <a:rect l="0" t="0" r="0" b="0"/>
          <a:pathLst>
            <a:path>
              <a:moveTo>
                <a:pt x="2708591" y="5137501"/>
              </a:moveTo>
              <a:arcTo wR="2570604" hR="2570604" stAng="5215377" swAng="648531"/>
            </a:path>
          </a:pathLst>
        </a:custGeom>
        <a:noFill/>
        <a:ln w="9525" cap="flat" cmpd="sng" algn="ctr">
          <a:solidFill>
            <a:schemeClr val="accent2">
              <a:hueOff val="-1160537"/>
              <a:satOff val="-3237"/>
              <a:lumOff val="490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8978A-8661-463D-BA13-C7F2C8922C7B}">
      <dsp:nvSpPr>
        <dsp:cNvPr id="0" name=""/>
        <dsp:cNvSpPr/>
      </dsp:nvSpPr>
      <dsp:spPr>
        <a:xfrm>
          <a:off x="1939296" y="4725170"/>
          <a:ext cx="1957957" cy="901210"/>
        </a:xfrm>
        <a:prstGeom prst="roundRect">
          <a:avLst/>
        </a:prstGeom>
        <a:solidFill>
          <a:schemeClr val="accent2">
            <a:hueOff val="-1547383"/>
            <a:satOff val="-4315"/>
            <a:lumOff val="65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1" kern="1200" dirty="0">
              <a:latin typeface="Calibri"/>
              <a:ea typeface="+mn-ea"/>
              <a:cs typeface="Calibri"/>
            </a:rPr>
            <a:t>Prepare Strategic Plan</a:t>
          </a:r>
        </a:p>
      </dsp:txBody>
      <dsp:txXfrm>
        <a:off x="1983289" y="4769163"/>
        <a:ext cx="1869971" cy="813224"/>
      </dsp:txXfrm>
    </dsp:sp>
    <dsp:sp modelId="{307CAA82-1F17-4C72-9386-4658A1EF995C}">
      <dsp:nvSpPr>
        <dsp:cNvPr id="0" name=""/>
        <dsp:cNvSpPr/>
      </dsp:nvSpPr>
      <dsp:spPr>
        <a:xfrm>
          <a:off x="1656309" y="362491"/>
          <a:ext cx="5141208" cy="5141208"/>
        </a:xfrm>
        <a:custGeom>
          <a:avLst/>
          <a:gdLst/>
          <a:ahLst/>
          <a:cxnLst/>
          <a:rect l="0" t="0" r="0" b="0"/>
          <a:pathLst>
            <a:path>
              <a:moveTo>
                <a:pt x="616936" y="4241289"/>
              </a:moveTo>
              <a:arcTo wR="2570604" hR="2570604" stAng="8367869" swAng="664002"/>
            </a:path>
          </a:pathLst>
        </a:custGeom>
        <a:noFill/>
        <a:ln w="9525" cap="flat" cmpd="sng" algn="ctr">
          <a:solidFill>
            <a:schemeClr val="accent2">
              <a:hueOff val="-1547383"/>
              <a:satOff val="-4315"/>
              <a:lumOff val="653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249C6-D2B5-49B6-9E15-28CD84C9003C}">
      <dsp:nvSpPr>
        <dsp:cNvPr id="0" name=""/>
        <dsp:cNvSpPr/>
      </dsp:nvSpPr>
      <dsp:spPr>
        <a:xfrm>
          <a:off x="837608" y="3150941"/>
          <a:ext cx="1854705" cy="901210"/>
        </a:xfrm>
        <a:prstGeom prst="roundRect">
          <a:avLst/>
        </a:prstGeom>
        <a:solidFill>
          <a:schemeClr val="accent2">
            <a:hueOff val="-1934228"/>
            <a:satOff val="-5394"/>
            <a:lumOff val="81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1" kern="1200" dirty="0">
              <a:latin typeface="Calibri"/>
              <a:ea typeface="+mn-ea"/>
              <a:cs typeface="Calibri"/>
            </a:rPr>
            <a:t>Commission Action on Strategic Plan</a:t>
          </a:r>
        </a:p>
      </dsp:txBody>
      <dsp:txXfrm>
        <a:off x="881601" y="3194934"/>
        <a:ext cx="1766719" cy="813224"/>
      </dsp:txXfrm>
    </dsp:sp>
    <dsp:sp modelId="{FD7145C2-7DB7-4856-BDBE-7B95CDB5AD23}">
      <dsp:nvSpPr>
        <dsp:cNvPr id="0" name=""/>
        <dsp:cNvSpPr/>
      </dsp:nvSpPr>
      <dsp:spPr>
        <a:xfrm>
          <a:off x="1695322" y="376963"/>
          <a:ext cx="5141208" cy="5141208"/>
        </a:xfrm>
        <a:custGeom>
          <a:avLst/>
          <a:gdLst/>
          <a:ahLst/>
          <a:cxnLst/>
          <a:rect l="0" t="0" r="0" b="0"/>
          <a:pathLst>
            <a:path>
              <a:moveTo>
                <a:pt x="31" y="2557872"/>
              </a:moveTo>
              <a:arcTo wR="2570604" hR="2570604" stAng="10817026" swAng="878756"/>
            </a:path>
          </a:pathLst>
        </a:custGeom>
        <a:noFill/>
        <a:ln w="9525" cap="flat" cmpd="sng" algn="ctr">
          <a:solidFill>
            <a:schemeClr val="accent2">
              <a:hueOff val="-1934228"/>
              <a:satOff val="-5394"/>
              <a:lumOff val="817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6B24E-7106-44EC-A56A-9F02A3292C3D}">
      <dsp:nvSpPr>
        <dsp:cNvPr id="0" name=""/>
        <dsp:cNvSpPr/>
      </dsp:nvSpPr>
      <dsp:spPr>
        <a:xfrm>
          <a:off x="1123789" y="1177655"/>
          <a:ext cx="1904341" cy="901210"/>
        </a:xfrm>
        <a:prstGeom prst="roundRect">
          <a:avLst/>
        </a:prstGeom>
        <a:solidFill>
          <a:schemeClr val="accent2">
            <a:hueOff val="-2321074"/>
            <a:satOff val="-6473"/>
            <a:lumOff val="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1" kern="1200" dirty="0">
              <a:latin typeface="Calibri"/>
              <a:ea typeface="+mn-ea"/>
              <a:cs typeface="Calibri"/>
            </a:rPr>
            <a:t>Prepare Implementation  Action Plan</a:t>
          </a:r>
        </a:p>
      </dsp:txBody>
      <dsp:txXfrm>
        <a:off x="1167782" y="1221648"/>
        <a:ext cx="1816355" cy="813224"/>
      </dsp:txXfrm>
    </dsp:sp>
    <dsp:sp modelId="{18511076-8157-4AA5-8C4F-AF0321019068}">
      <dsp:nvSpPr>
        <dsp:cNvPr id="0" name=""/>
        <dsp:cNvSpPr/>
      </dsp:nvSpPr>
      <dsp:spPr>
        <a:xfrm>
          <a:off x="1492407" y="600537"/>
          <a:ext cx="5141208" cy="5141208"/>
        </a:xfrm>
        <a:custGeom>
          <a:avLst/>
          <a:gdLst/>
          <a:ahLst/>
          <a:cxnLst/>
          <a:rect l="0" t="0" r="0" b="0"/>
          <a:pathLst>
            <a:path>
              <a:moveTo>
                <a:pt x="1093182" y="466980"/>
              </a:moveTo>
              <a:arcTo wR="2570604" hR="2570604" stAng="14095127" swAng="738927"/>
            </a:path>
          </a:pathLst>
        </a:custGeom>
        <a:noFill/>
        <a:ln w="9525" cap="flat" cmpd="sng" algn="ctr">
          <a:solidFill>
            <a:schemeClr val="accent2">
              <a:hueOff val="-2321074"/>
              <a:satOff val="-6473"/>
              <a:lumOff val="980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DBDDE-E799-4C32-8A70-34027E270B76}">
      <dsp:nvSpPr>
        <dsp:cNvPr id="0" name=""/>
        <dsp:cNvSpPr/>
      </dsp:nvSpPr>
      <dsp:spPr>
        <a:xfrm>
          <a:off x="3288917" y="625422"/>
          <a:ext cx="4026605" cy="4040577"/>
        </a:xfrm>
        <a:prstGeom prst="blockArc">
          <a:avLst>
            <a:gd name="adj1" fmla="val 10847099"/>
            <a:gd name="adj2" fmla="val 16200323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7F7C71-EF18-40F5-8B15-642CFF935954}">
      <dsp:nvSpPr>
        <dsp:cNvPr id="0" name=""/>
        <dsp:cNvSpPr/>
      </dsp:nvSpPr>
      <dsp:spPr>
        <a:xfrm>
          <a:off x="3289102" y="603090"/>
          <a:ext cx="4026605" cy="4026605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FEBBA-9BA1-4A14-9E9F-48BEBCB6CB85}">
      <dsp:nvSpPr>
        <dsp:cNvPr id="0" name=""/>
        <dsp:cNvSpPr/>
      </dsp:nvSpPr>
      <dsp:spPr>
        <a:xfrm>
          <a:off x="3289102" y="603090"/>
          <a:ext cx="4026605" cy="4026605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891E0-5C46-4EB0-B9D9-30AC8A90B66C}">
      <dsp:nvSpPr>
        <dsp:cNvPr id="0" name=""/>
        <dsp:cNvSpPr/>
      </dsp:nvSpPr>
      <dsp:spPr>
        <a:xfrm>
          <a:off x="3289286" y="630033"/>
          <a:ext cx="4026605" cy="4026605"/>
        </a:xfrm>
        <a:prstGeom prst="blockArc">
          <a:avLst>
            <a:gd name="adj1" fmla="val 16199677"/>
            <a:gd name="adj2" fmla="val 21552901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B9685-E120-4DCB-AAAE-A5739136731F}">
      <dsp:nvSpPr>
        <dsp:cNvPr id="0" name=""/>
        <dsp:cNvSpPr/>
      </dsp:nvSpPr>
      <dsp:spPr>
        <a:xfrm>
          <a:off x="4375519" y="1689508"/>
          <a:ext cx="1853770" cy="1853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8000 Housing Units</a:t>
          </a:r>
        </a:p>
      </dsp:txBody>
      <dsp:txXfrm>
        <a:off x="4646997" y="1960986"/>
        <a:ext cx="1310814" cy="1310814"/>
      </dsp:txXfrm>
    </dsp:sp>
    <dsp:sp modelId="{E8350F33-D280-40E0-AD4E-C5415FDAC6D5}">
      <dsp:nvSpPr>
        <dsp:cNvPr id="0" name=""/>
        <dsp:cNvSpPr/>
      </dsp:nvSpPr>
      <dsp:spPr>
        <a:xfrm>
          <a:off x="4653585" y="27928"/>
          <a:ext cx="1297639" cy="12976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Median Value = </a:t>
          </a:r>
          <a:br>
            <a:rPr lang="en-US" sz="1600" kern="1200"/>
          </a:br>
          <a:r>
            <a:rPr lang="en-US" sz="1600" kern="1200"/>
            <a:t>$319,100</a:t>
          </a:r>
        </a:p>
      </dsp:txBody>
      <dsp:txXfrm>
        <a:off x="4843620" y="217963"/>
        <a:ext cx="917569" cy="917569"/>
      </dsp:txXfrm>
    </dsp:sp>
    <dsp:sp modelId="{C9A0E70E-3ED2-4C54-B201-44C7C72E9BC2}">
      <dsp:nvSpPr>
        <dsp:cNvPr id="0" name=""/>
        <dsp:cNvSpPr/>
      </dsp:nvSpPr>
      <dsp:spPr>
        <a:xfrm>
          <a:off x="6620172" y="1967573"/>
          <a:ext cx="1297639" cy="12976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60% Owner Occupied</a:t>
          </a:r>
        </a:p>
      </dsp:txBody>
      <dsp:txXfrm>
        <a:off x="6810207" y="2157608"/>
        <a:ext cx="917569" cy="917569"/>
      </dsp:txXfrm>
    </dsp:sp>
    <dsp:sp modelId="{4211BC26-2C35-439C-BE4B-E365B188D249}">
      <dsp:nvSpPr>
        <dsp:cNvPr id="0" name=""/>
        <dsp:cNvSpPr/>
      </dsp:nvSpPr>
      <dsp:spPr>
        <a:xfrm>
          <a:off x="4351585" y="3934161"/>
          <a:ext cx="1901638" cy="12976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Approximately 50% single-family units</a:t>
          </a:r>
        </a:p>
      </dsp:txBody>
      <dsp:txXfrm>
        <a:off x="4630073" y="4124196"/>
        <a:ext cx="1344662" cy="917569"/>
      </dsp:txXfrm>
    </dsp:sp>
    <dsp:sp modelId="{480AF2C4-2B37-411C-B410-4DF20E58C3F5}">
      <dsp:nvSpPr>
        <dsp:cNvPr id="0" name=""/>
        <dsp:cNvSpPr/>
      </dsp:nvSpPr>
      <dsp:spPr>
        <a:xfrm>
          <a:off x="2686997" y="1967573"/>
          <a:ext cx="1297639" cy="12976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Most Units </a:t>
          </a:r>
          <a:br>
            <a:rPr lang="en-US" sz="1600" kern="1200"/>
          </a:br>
          <a:r>
            <a:rPr lang="en-US" sz="1600" kern="1200"/>
            <a:t>older than 40 years old</a:t>
          </a:r>
        </a:p>
      </dsp:txBody>
      <dsp:txXfrm>
        <a:off x="2877032" y="2157608"/>
        <a:ext cx="917569" cy="9175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461E7-36C2-4204-8285-C20FFE32878F}">
      <dsp:nvSpPr>
        <dsp:cNvPr id="0" name=""/>
        <dsp:cNvSpPr/>
      </dsp:nvSpPr>
      <dsp:spPr>
        <a:xfrm>
          <a:off x="0" y="31533"/>
          <a:ext cx="10758791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Priority Area A - Proactive Public Safety</a:t>
          </a:r>
        </a:p>
      </dsp:txBody>
      <dsp:txXfrm>
        <a:off x="35125" y="66658"/>
        <a:ext cx="10688541" cy="649299"/>
      </dsp:txXfrm>
    </dsp:sp>
    <dsp:sp modelId="{7B47DA72-9580-4CCF-BCBA-CC2DEFD8FFCF}">
      <dsp:nvSpPr>
        <dsp:cNvPr id="0" name=""/>
        <dsp:cNvSpPr/>
      </dsp:nvSpPr>
      <dsp:spPr>
        <a:xfrm>
          <a:off x="0" y="751083"/>
          <a:ext cx="10758791" cy="558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592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1: Utilize technology to reduce crime and increase awareness about crime in the City.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2: Continuously develop capacity of City employees to address public safety.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3: Provide emergency management to ensure public safety in the City.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4: Provide fire safety and emergency medical services to ensure public safety in the City.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5: Utilize Code Compliance to support and enhance public safety.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6: Provide safe roadways for all users.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Implemented technologies for direct messaging and public safety efficiencies, including Safer Watch, CodeRED, WatchGuard, and Community Crime Mapping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Reduced UCR crime four out of five years,  a 14.3% reduction in these crimes when comparing 2015 to 2019 (579 v. 496).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Achieved reaccreditation of the Wilton Manors Police Department by the Commission for Florida Law Enforcement Accreditation for the third consecutive cycle in 2016, and again in 2019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Developed a Master Security Plan for all public facilities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Renegotiated fire services with City of Ft. Lauderdale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Created and executed several Code Compliance Action Plans that addressed property maintenance and other “Quality of Life” issues to support the continued increase in property values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Implemented of Cannabis civil citation program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Marine Law Enforcement Grant (MLEG) every year totaling over $155,000to support the WMPD Marine Unit.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Formed Active Crime Enforcement Unit for specialized investigations of emerging crime trends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Completed structural upgrades to Fire Station 16</a:t>
          </a:r>
        </a:p>
      </dsp:txBody>
      <dsp:txXfrm>
        <a:off x="0" y="751083"/>
        <a:ext cx="10758791" cy="5589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461E7-36C2-4204-8285-C20FFE32878F}">
      <dsp:nvSpPr>
        <dsp:cNvPr id="0" name=""/>
        <dsp:cNvSpPr/>
      </dsp:nvSpPr>
      <dsp:spPr>
        <a:xfrm>
          <a:off x="0" y="11621"/>
          <a:ext cx="10758791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Priority Area B – Sound Governance</a:t>
          </a:r>
        </a:p>
      </dsp:txBody>
      <dsp:txXfrm>
        <a:off x="31613" y="43234"/>
        <a:ext cx="10695565" cy="584369"/>
      </dsp:txXfrm>
    </dsp:sp>
    <dsp:sp modelId="{7B47DA72-9580-4CCF-BCBA-CC2DEFD8FFCF}">
      <dsp:nvSpPr>
        <dsp:cNvPr id="0" name=""/>
        <dsp:cNvSpPr/>
      </dsp:nvSpPr>
      <dsp:spPr>
        <a:xfrm>
          <a:off x="0" y="659216"/>
          <a:ext cx="10758791" cy="5700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592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1: Operate in a fair and transparent manner.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2: Provide excellent services to the community.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3: Promote and maintain financial stability and integrity. 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4: Ensure government employees are qualified and competent.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Goal 5: Support and make use of community resources.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Established the Strategic Public Relations and Marketing Plan, increasing public investment and two-way communication between the City and its stakeholders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Created and implemented the Island City University, resulting in 4 separate graduating classes and more than 70 residents participating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Created an IT Department, infrastructure assessment and updating of IT system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Refinanced City Hall loan debt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Implemented Water rate study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Completed indirect cost rate study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Achieved clean audits for all five fiscal years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Completed all staff training on ethics and diversity &amp; inclusion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Continued training of police on cultural competency and implicit bias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Maintained fund balance of between 15% and 20% each fiscal year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Mitigated mid-year economic downturn that reduced the City’s annual revenue by 6.57% through budget cuts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Streamlined board application process and created policies and procedures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700" kern="1200"/>
            <a:t>Converted permanent records from paper to electronic</a:t>
          </a:r>
        </a:p>
      </dsp:txBody>
      <dsp:txXfrm>
        <a:off x="0" y="659216"/>
        <a:ext cx="10758791" cy="57007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461E7-36C2-4204-8285-C20FFE32878F}">
      <dsp:nvSpPr>
        <dsp:cNvPr id="0" name=""/>
        <dsp:cNvSpPr/>
      </dsp:nvSpPr>
      <dsp:spPr>
        <a:xfrm>
          <a:off x="0" y="140164"/>
          <a:ext cx="10758791" cy="8438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Priority Area C – Strategic Growth</a:t>
          </a:r>
        </a:p>
      </dsp:txBody>
      <dsp:txXfrm>
        <a:off x="41193" y="181357"/>
        <a:ext cx="10676405" cy="761452"/>
      </dsp:txXfrm>
    </dsp:sp>
    <dsp:sp modelId="{D089AFA8-2E28-4577-B911-C1791F21F756}">
      <dsp:nvSpPr>
        <dsp:cNvPr id="0" name=""/>
        <dsp:cNvSpPr/>
      </dsp:nvSpPr>
      <dsp:spPr>
        <a:xfrm>
          <a:off x="0" y="984002"/>
          <a:ext cx="10758791" cy="5247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59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/>
            <a:t>Goal 1: Utilize development standards to maintain small-town feel in the City.</a:t>
          </a:r>
          <a:endParaRPr lang="en-US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en-US" sz="1800" b="1" kern="1200"/>
            <a:t>Goal 2: Ensure that the City’s properties and infrastructure meet the present and future needs of the City.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Symbol" panose="05050102010706020507" pitchFamily="18" charset="2"/>
            <a:buChar char=""/>
          </a:pPr>
          <a:r>
            <a:rPr lang="en-US" sz="1800" b="1" kern="1200"/>
            <a:t>Goal 3: Develop and use a Master Economic Development Plan.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v"/>
          </a:pPr>
          <a:r>
            <a:rPr lang="en-US" sz="1800" kern="1200"/>
            <a:t>Executed a City Urban Land Institute workshop during the urban form assessment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Updated Urban Form and Density regulations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Prepared a Future Land Use map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Narrowed Wilton Drive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Reconstructed and repurposed Mickel Park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Completed Water Wastewater and Stormwater Master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Established Economic Development Strategic Plan and hired an Economic Development Manager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Updated the Code of Ordinances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Established the Wilton Drive Improvement District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Completed Andrews Avenue and Oakland Park Blvd rezoning study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Established an affordable housing trust fund, funding first-time homebuyer program and contribution to the Residences at Equality Park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Repurposed </a:t>
          </a:r>
          <a:r>
            <a:rPr lang="en-US" sz="1800" kern="1200" err="1"/>
            <a:t>Colohatchee</a:t>
          </a:r>
          <a:r>
            <a:rPr lang="en-US" sz="1800" kern="1200"/>
            <a:t> Park and added a dog park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"/>
          </a:pPr>
          <a:r>
            <a:rPr lang="en-US" sz="1800" kern="1200"/>
            <a:t>Assessed City Hall property for redevelopment </a:t>
          </a:r>
        </a:p>
      </dsp:txBody>
      <dsp:txXfrm>
        <a:off x="0" y="984002"/>
        <a:ext cx="10758791" cy="5247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6" cy="465139"/>
          </a:xfrm>
          <a:prstGeom prst="rect">
            <a:avLst/>
          </a:prstGeom>
        </p:spPr>
        <p:txBody>
          <a:bodyPr vert="horz" lIns="91423" tIns="45713" rIns="91423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6" cy="465139"/>
          </a:xfrm>
          <a:prstGeom prst="rect">
            <a:avLst/>
          </a:prstGeom>
        </p:spPr>
        <p:txBody>
          <a:bodyPr vert="horz" lIns="91423" tIns="45713" rIns="91423" bIns="45713" rtlCol="0"/>
          <a:lstStyle>
            <a:lvl1pPr algn="r">
              <a:defRPr sz="1200"/>
            </a:lvl1pPr>
          </a:lstStyle>
          <a:p>
            <a:fld id="{2F3848A3-F30F-44C3-8481-1829CDB1173F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6" cy="465139"/>
          </a:xfrm>
          <a:prstGeom prst="rect">
            <a:avLst/>
          </a:prstGeom>
        </p:spPr>
        <p:txBody>
          <a:bodyPr vert="horz" lIns="91423" tIns="45713" rIns="91423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6" cy="465139"/>
          </a:xfrm>
          <a:prstGeom prst="rect">
            <a:avLst/>
          </a:prstGeom>
        </p:spPr>
        <p:txBody>
          <a:bodyPr vert="horz" lIns="91423" tIns="45713" rIns="91423" bIns="45713" rtlCol="0" anchor="b"/>
          <a:lstStyle>
            <a:lvl1pPr algn="r">
              <a:defRPr sz="1200"/>
            </a:lvl1pPr>
          </a:lstStyle>
          <a:p>
            <a:fld id="{29781BBF-FDFA-488A-B80C-1C6DB0C99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3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6" cy="465139"/>
          </a:xfrm>
          <a:prstGeom prst="rect">
            <a:avLst/>
          </a:prstGeom>
        </p:spPr>
        <p:txBody>
          <a:bodyPr vert="horz" lIns="91423" tIns="45713" rIns="91423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6" cy="465139"/>
          </a:xfrm>
          <a:prstGeom prst="rect">
            <a:avLst/>
          </a:prstGeom>
        </p:spPr>
        <p:txBody>
          <a:bodyPr vert="horz" lIns="91423" tIns="45713" rIns="91423" bIns="45713" rtlCol="0"/>
          <a:lstStyle>
            <a:lvl1pPr algn="r">
              <a:defRPr sz="1200"/>
            </a:lvl1pPr>
          </a:lstStyle>
          <a:p>
            <a:fld id="{AF37425B-1210-4BA1-9DFA-4A2035B3AE44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5325"/>
            <a:ext cx="6197600" cy="3487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3" rIns="91423" bIns="457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30"/>
            <a:ext cx="5607050" cy="4183063"/>
          </a:xfrm>
          <a:prstGeom prst="rect">
            <a:avLst/>
          </a:prstGeom>
        </p:spPr>
        <p:txBody>
          <a:bodyPr vert="horz" lIns="91423" tIns="45713" rIns="91423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6" cy="465139"/>
          </a:xfrm>
          <a:prstGeom prst="rect">
            <a:avLst/>
          </a:prstGeom>
        </p:spPr>
        <p:txBody>
          <a:bodyPr vert="horz" lIns="91423" tIns="45713" rIns="91423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6" cy="465139"/>
          </a:xfrm>
          <a:prstGeom prst="rect">
            <a:avLst/>
          </a:prstGeom>
        </p:spPr>
        <p:txBody>
          <a:bodyPr vert="horz" lIns="91423" tIns="45713" rIns="91423" bIns="45713" rtlCol="0" anchor="b"/>
          <a:lstStyle>
            <a:lvl1pPr algn="r">
              <a:defRPr sz="1200"/>
            </a:lvl1pPr>
          </a:lstStyle>
          <a:p>
            <a:fld id="{CE340710-E11E-49AF-B8CA-DC3766A36D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0710-E11E-49AF-B8CA-DC3766A36DF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40710-E11E-49AF-B8CA-DC3766A36D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66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Wilton Manors is a small-sized, majority White City with an unusually high ratio of males to females, 2/1, in the City and the median age of residents is 51.</a:t>
            </a:r>
          </a:p>
          <a:p>
            <a:r>
              <a:rPr lang="en-US"/>
              <a:t>Approximately 43% of the population is age 55 or older</a:t>
            </a:r>
          </a:p>
          <a:p>
            <a:r>
              <a:rPr lang="en-US"/>
              <a:t>Median household income exceeds that of Florida and the U.S.</a:t>
            </a:r>
          </a:p>
          <a:p>
            <a:r>
              <a:rPr lang="en-US"/>
              <a:t>11% of the City’s residents live in poverty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268F7-6341-4115-8FE6-99D5275162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2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Majority of housing units are owner-occupied; however, there is a sizeable population of snowbird properties and residential units used for vacation rentals.</a:t>
            </a:r>
          </a:p>
          <a:p>
            <a:r>
              <a:rPr lang="en-US"/>
              <a:t>Housing units evenly divided between single-family homes and multi-family / mixed use properties.</a:t>
            </a:r>
          </a:p>
          <a:p>
            <a:r>
              <a:rPr lang="en-US"/>
              <a:t>Wilton Manors remains  primarily an arts, entertainment, recreation, retail and food service economy.</a:t>
            </a:r>
          </a:p>
          <a:p>
            <a:r>
              <a:rPr lang="en-US"/>
              <a:t>Employment base is predominantly small to medium sized businesses.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268F7-6341-4115-8FE6-99D5275162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5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City is currently “built out” with much attention being given to responsible and forward-thinking development and redevelopment.</a:t>
            </a:r>
          </a:p>
          <a:p>
            <a:r>
              <a:rPr lang="en-US"/>
              <a:t>Emphasis on strengthening commercial corridors beyond Wilton Drive and diversification of businesses</a:t>
            </a:r>
          </a:p>
          <a:p>
            <a:r>
              <a:rPr lang="en-US"/>
              <a:t>Future land use plans consolidate land use types and incorporate more commercial designations and a TOC.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268F7-6341-4115-8FE6-99D5275162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76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Heavy reliance on ad valorem taxes for revenue, approximately 51% of all revenues</a:t>
            </a:r>
          </a:p>
          <a:p>
            <a:r>
              <a:rPr lang="en-US"/>
              <a:t>From 2014-2019 taxable values have increased more than 33%</a:t>
            </a:r>
          </a:p>
          <a:p>
            <a:r>
              <a:rPr lang="en-US"/>
              <a:t>Bulk of remaining revenue from fees, special assessments, utility taxes</a:t>
            </a:r>
          </a:p>
          <a:p>
            <a:r>
              <a:rPr lang="en-US"/>
              <a:t>Personnel costs account for largest category of expenditures</a:t>
            </a:r>
          </a:p>
          <a:p>
            <a:r>
              <a:rPr lang="en-US"/>
              <a:t>Funds balances in all areas have remained stable and acceptable</a:t>
            </a:r>
          </a:p>
          <a:p>
            <a:r>
              <a:rPr lang="en-US"/>
              <a:t>Current debts on track to be satisfied by 2028.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268F7-6341-4115-8FE6-99D5275162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4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Emphasis on community policing and engaging with residents</a:t>
            </a:r>
          </a:p>
          <a:p>
            <a:r>
              <a:rPr lang="en-US"/>
              <a:t>Crime has been trending downward and largely non-violent. Majority of crimes are related to theft.</a:t>
            </a:r>
          </a:p>
          <a:p>
            <a:r>
              <a:rPr lang="en-US"/>
              <a:t>As the prevalence of violence at large-scale events increases worldwide, City is presented with a fiscal and personnel challenge in providing security for attendees at such events.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268F7-6341-4115-8FE6-99D5275162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57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40710-E11E-49AF-B8CA-DC3766A36DF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9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14243"/>
      </p:ext>
    </p:extLst>
  </p:cSld>
  <p:clrMapOvr>
    <a:masterClrMapping/>
  </p:clrMapOvr>
  <p:transition spd="slow" advClick="0" advTm="1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3"/>
            <a:ext cx="12192000" cy="1470025"/>
          </a:xfrm>
          <a:solidFill>
            <a:srgbClr val="2C8855"/>
          </a:solidFill>
          <a:effectLst/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5200" y="3886200"/>
            <a:ext cx="5791200" cy="2362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P logo-proces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6400" y="6298042"/>
            <a:ext cx="1294384" cy="559957"/>
          </a:xfrm>
          <a:prstGeom prst="rect">
            <a:avLst/>
          </a:prstGeom>
        </p:spPr>
      </p:pic>
      <p:pic>
        <p:nvPicPr>
          <p:cNvPr id="8" name="Picture 7" descr="Click to home">
            <a:extLst>
              <a:ext uri="{FF2B5EF4-FFF2-40B4-BE49-F238E27FC236}">
                <a16:creationId xmlns:a16="http://schemas.microsoft.com/office/drawing/2014/main" id="{C7885E69-4BB4-434D-AAA8-BA736C4A576B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424" y="6163055"/>
            <a:ext cx="698217" cy="70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0" y="-55419"/>
            <a:ext cx="12192000" cy="1143000"/>
          </a:xfrm>
          <a:solidFill>
            <a:srgbClr val="2C8855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8800" y="6270880"/>
            <a:ext cx="914400" cy="365125"/>
          </a:xfrm>
        </p:spPr>
        <p:txBody>
          <a:bodyPr/>
          <a:lstStyle>
            <a:lvl1pPr algn="ctr">
              <a:defRPr/>
            </a:lvl1pPr>
          </a:lstStyle>
          <a:p>
            <a:fld id="{CDFF2B2A-FB37-4B84-A5B7-C17FBE495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6638"/>
          </a:xfrm>
          <a:solidFill>
            <a:srgbClr val="2C8855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6946"/>
            <a:ext cx="12192000" cy="1036638"/>
          </a:xfrm>
          <a:solidFill>
            <a:srgbClr val="2C8855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solidFill>
            <a:srgbClr val="2C8855"/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6705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508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76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/>
          <p:cNvSpPr>
            <a:spLocks noGrp="1"/>
          </p:cNvSpPr>
          <p:nvPr>
            <p:ph type="pic" sz="quarter" idx="10"/>
          </p:nvPr>
        </p:nvSpPr>
        <p:spPr>
          <a:xfrm>
            <a:off x="1400143" y="1295400"/>
            <a:ext cx="5877265" cy="36195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8340963"/>
      </p:ext>
    </p:extLst>
  </p:cSld>
  <p:clrMapOvr>
    <a:masterClrMapping/>
  </p:clrMapOvr>
  <p:transition spd="slow" advClick="0" advTm="1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0" y="163801"/>
            <a:ext cx="12192000" cy="1143000"/>
          </a:xfrm>
          <a:prstGeom prst="rect">
            <a:avLst/>
          </a:prstGeom>
          <a:solidFill>
            <a:srgbClr val="2C885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7066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6272339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F2B2A-FB37-4B84-A5B7-C17FBE495E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P logo-proces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3200" y="6128004"/>
            <a:ext cx="1549400" cy="653796"/>
          </a:xfrm>
          <a:prstGeom prst="rect">
            <a:avLst/>
          </a:prstGeom>
        </p:spPr>
      </p:pic>
      <p:pic>
        <p:nvPicPr>
          <p:cNvPr id="7" name="Picture 6" descr="Click to home">
            <a:extLst>
              <a:ext uri="{FF2B5EF4-FFF2-40B4-BE49-F238E27FC236}">
                <a16:creationId xmlns:a16="http://schemas.microsoft.com/office/drawing/2014/main" id="{DC92EC9E-CC3D-468A-9CCB-4F0F3E441E78}"/>
              </a:ext>
            </a:extLst>
          </p:cNvPr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3" y="6067920"/>
            <a:ext cx="794327" cy="7900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87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2C8855"/>
        </a:buClr>
        <a:buSzPct val="125000"/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4C4C4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000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A97DD1-8232-6940-A1A6-532EE5682022}"/>
              </a:ext>
            </a:extLst>
          </p:cNvPr>
          <p:cNvSpPr/>
          <p:nvPr/>
        </p:nvSpPr>
        <p:spPr>
          <a:xfrm rot="16200000">
            <a:off x="-1790699" y="2628900"/>
            <a:ext cx="5257799" cy="1676401"/>
          </a:xfrm>
          <a:prstGeom prst="rect">
            <a:avLst/>
          </a:prstGeom>
          <a:solidFill>
            <a:srgbClr val="2C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en-US" sz="9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563ED4-819B-C147-B623-EDA9D9335290}"/>
              </a:ext>
            </a:extLst>
          </p:cNvPr>
          <p:cNvSpPr/>
          <p:nvPr/>
        </p:nvSpPr>
        <p:spPr>
          <a:xfrm rot="16200000">
            <a:off x="6562918" y="381792"/>
            <a:ext cx="5181602" cy="6094412"/>
          </a:xfrm>
          <a:prstGeom prst="rect">
            <a:avLst/>
          </a:prstGeom>
          <a:solidFill>
            <a:srgbClr val="2C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en-US" sz="900" b="1"/>
          </a:p>
        </p:txBody>
      </p:sp>
      <p:sp>
        <p:nvSpPr>
          <p:cNvPr id="4100" name="TextBox 9">
            <a:extLst>
              <a:ext uri="{FF2B5EF4-FFF2-40B4-BE49-F238E27FC236}">
                <a16:creationId xmlns:a16="http://schemas.microsoft.com/office/drawing/2014/main" id="{609FC966-974C-0341-B2D8-2C6194B95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263" y="1862721"/>
            <a:ext cx="5789614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en-US" altLang="en-US" b="1">
              <a:solidFill>
                <a:schemeClr val="bg1"/>
              </a:solidFill>
              <a:latin typeface="Bebas Neue" panose="020B0606020202050201" pitchFamily="34" charset="77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altLang="en-US" sz="5400" b="1">
                <a:solidFill>
                  <a:schemeClr val="bg1"/>
                </a:solidFill>
                <a:latin typeface="Bebas Neue"/>
              </a:rPr>
              <a:t>City Commission</a:t>
            </a:r>
            <a:endParaRPr lang="ru-RU" altLang="en-US" sz="5400" b="1">
              <a:solidFill>
                <a:schemeClr val="bg1"/>
              </a:solidFill>
              <a:latin typeface="Bebas Neue" panose="020B0606020202050201" pitchFamily="34" charset="77"/>
            </a:endParaRPr>
          </a:p>
          <a:p>
            <a:pPr algn="ctr">
              <a:spcAft>
                <a:spcPts val="600"/>
              </a:spcAft>
            </a:pPr>
            <a:r>
              <a:rPr lang="en-US" altLang="en-US" sz="5400" b="1">
                <a:solidFill>
                  <a:schemeClr val="bg1"/>
                </a:solidFill>
                <a:latin typeface="Bebas Neue"/>
              </a:rPr>
              <a:t>Strategic Plan Workshop</a:t>
            </a:r>
            <a:endParaRPr lang="ru-RU" altLang="en-US" sz="54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BF9FC-5B79-F348-98F9-F171CC1D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370" y="3849967"/>
            <a:ext cx="3040811" cy="197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en-US" altLang="en-US" sz="2400">
              <a:latin typeface="Bebas Neue" panose="020B0606020202050201" pitchFamily="34" charset="77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en-US" sz="2800" b="1">
                <a:latin typeface="Bebas Neue"/>
              </a:rPr>
              <a:t>January 28, 2021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2800" b="1">
              <a:latin typeface="Bebas Neue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en-US" sz="2400">
                <a:latin typeface="Bebas Neue"/>
              </a:rPr>
              <a:t>6:30 PM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sz="2400" b="1">
              <a:latin typeface="Bebas Neue"/>
            </a:endParaRPr>
          </a:p>
          <a:p>
            <a:pPr algn="ctr" eaLnBrk="1" hangingPunct="1">
              <a:lnSpc>
                <a:spcPct val="80000"/>
              </a:lnSpc>
            </a:pPr>
            <a:endParaRPr lang="en-US" altLang="en-US" sz="2400">
              <a:latin typeface="Bebas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149CD-304B-4477-8E74-DF9E1D62F5CA}"/>
              </a:ext>
            </a:extLst>
          </p:cNvPr>
          <p:cNvSpPr txBox="1"/>
          <p:nvPr/>
        </p:nvSpPr>
        <p:spPr>
          <a:xfrm>
            <a:off x="10508105" y="6096000"/>
            <a:ext cx="1676402" cy="76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5440CD-CC40-4C76-AA32-92454031C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Click to home">
            <a:extLst>
              <a:ext uri="{FF2B5EF4-FFF2-40B4-BE49-F238E27FC236}">
                <a16:creationId xmlns:a16="http://schemas.microsoft.com/office/drawing/2014/main" id="{D57983F6-927C-40FA-9951-FF6B5338B64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99" y="1605877"/>
            <a:ext cx="2256155" cy="2244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2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4CF-5F3B-47D4-8F46-9E2BE4BB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Who Is Wilton Manors?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0BA4AB-80A7-4942-BFAB-17D0050C80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231253"/>
              </p:ext>
            </p:extLst>
          </p:nvPr>
        </p:nvGraphicFramePr>
        <p:xfrm>
          <a:off x="242371" y="1852548"/>
          <a:ext cx="5177927" cy="447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9CB7680-BDA8-427F-9F84-39CE6A9D46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6844341"/>
              </p:ext>
            </p:extLst>
          </p:nvPr>
        </p:nvGraphicFramePr>
        <p:xfrm>
          <a:off x="5857881" y="1690688"/>
          <a:ext cx="5820937" cy="447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6102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46D7-EC35-4525-A37A-28473E74D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Who Is Wilton Manors?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6C49D4C-D035-48A8-B8AE-B6E642AE49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902782"/>
              </p:ext>
            </p:extLst>
          </p:nvPr>
        </p:nvGraphicFramePr>
        <p:xfrm>
          <a:off x="838201" y="1825625"/>
          <a:ext cx="5257800" cy="412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CECC550-44F2-4234-93A0-58D04D827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66395"/>
              </p:ext>
            </p:extLst>
          </p:nvPr>
        </p:nvGraphicFramePr>
        <p:xfrm>
          <a:off x="7241379" y="1939590"/>
          <a:ext cx="3593592" cy="437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3291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3AB9-4383-4676-8B06-97D05C39B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HOUSING &amp; COMMERCE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2E355A4-EEA8-4593-A73D-47CCC300D2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FAAF7B-71BF-463F-81A2-1EBE94DE69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9559171"/>
              </p:ext>
            </p:extLst>
          </p:nvPr>
        </p:nvGraphicFramePr>
        <p:xfrm>
          <a:off x="1003610" y="1483113"/>
          <a:ext cx="10604810" cy="523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54494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7CB5D-8F59-4F23-9065-4985869E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Top Ten Properties – Ad Valorem Revenue</a:t>
            </a:r>
            <a:br>
              <a:rPr lang="en-US"/>
            </a:br>
            <a:r>
              <a:rPr lang="en-US" sz="2000"/>
              <a:t>Using 6/1/20 taxable value and proposed operating millage rate of 5.9587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450772-A74B-420B-85E9-C35D88790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069414"/>
              </p:ext>
            </p:extLst>
          </p:nvPr>
        </p:nvGraphicFramePr>
        <p:xfrm>
          <a:off x="838200" y="1476679"/>
          <a:ext cx="10515600" cy="448214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3725">
                  <a:extLst>
                    <a:ext uri="{9D8B030D-6E8A-4147-A177-3AD203B41FA5}">
                      <a16:colId xmlns:a16="http://schemas.microsoft.com/office/drawing/2014/main" val="3909405233"/>
                    </a:ext>
                  </a:extLst>
                </a:gridCol>
                <a:gridCol w="2957513">
                  <a:extLst>
                    <a:ext uri="{9D8B030D-6E8A-4147-A177-3AD203B41FA5}">
                      <a16:colId xmlns:a16="http://schemas.microsoft.com/office/drawing/2014/main" val="1989000057"/>
                    </a:ext>
                  </a:extLst>
                </a:gridCol>
                <a:gridCol w="2128837">
                  <a:extLst>
                    <a:ext uri="{9D8B030D-6E8A-4147-A177-3AD203B41FA5}">
                      <a16:colId xmlns:a16="http://schemas.microsoft.com/office/drawing/2014/main" val="407308205"/>
                    </a:ext>
                  </a:extLst>
                </a:gridCol>
                <a:gridCol w="2295525">
                  <a:extLst>
                    <a:ext uri="{9D8B030D-6E8A-4147-A177-3AD203B41FA5}">
                      <a16:colId xmlns:a16="http://schemas.microsoft.com/office/drawing/2014/main" val="21225941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Owner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Assessed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Ad Valorem Taxes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955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Ascend Wilton Twenty Fourth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Metropolitan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$37,500,000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$223,451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3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LG Wilton Park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Gables at Wilton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30,539,100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181,973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86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Clayton Wilton Tower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Wilton 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22,994,690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137,018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75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Marrinson</a:t>
                      </a:r>
                      <a:r>
                        <a:rPr lang="en-US"/>
                        <a:t>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Marrinson</a:t>
                      </a:r>
                      <a:r>
                        <a:rPr lang="en-US"/>
                        <a:t> - Senior Living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18,396,080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109,617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429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2262 Wilton Dr Owner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Shoppes of Wilton Plaza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17,999,400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107,253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993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2701 North Andrews 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Wilton House/ Palm Gardens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15,926,830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 94,903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210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Real Sub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Five Points Plaza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 8,652,850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 51,560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66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Moss Office Building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Moss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 8,396,610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 50,033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483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Wilton 26 St Property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Holy Mackerel Plaza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 8,014,770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 47,758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00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Carl S Williams Trust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OPB Publix Plaza &amp; 7-11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 7,508,180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  44,739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984976"/>
                  </a:ext>
                </a:extLst>
              </a:tr>
              <a:tr h="402907">
                <a:tc gridSpan="2">
                  <a:txBody>
                    <a:bodyPr/>
                    <a:lstStyle/>
                    <a:p>
                      <a:pPr algn="r"/>
                      <a:r>
                        <a:rPr lang="en-US" b="1"/>
                        <a:t>Totals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$175,928,510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$1,048,305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645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987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5F0F-8D0A-4DA2-8644-EA5F6F1D9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50813"/>
            <a:ext cx="10515600" cy="870592"/>
          </a:xfrm>
        </p:spPr>
        <p:txBody>
          <a:bodyPr/>
          <a:lstStyle/>
          <a:p>
            <a:pPr algn="ctr"/>
            <a:r>
              <a:rPr lang="en-US"/>
              <a:t>Sampling of Wilton Manors Large Employers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3A42CB2-7BEF-4122-A2F7-F7DF8B7CC9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587566"/>
              </p:ext>
            </p:extLst>
          </p:nvPr>
        </p:nvGraphicFramePr>
        <p:xfrm>
          <a:off x="876300" y="1021405"/>
          <a:ext cx="1049655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9175">
                  <a:extLst>
                    <a:ext uri="{9D8B030D-6E8A-4147-A177-3AD203B41FA5}">
                      <a16:colId xmlns:a16="http://schemas.microsoft.com/office/drawing/2014/main" val="1153029364"/>
                    </a:ext>
                  </a:extLst>
                </a:gridCol>
                <a:gridCol w="2185988">
                  <a:extLst>
                    <a:ext uri="{9D8B030D-6E8A-4147-A177-3AD203B41FA5}">
                      <a16:colId xmlns:a16="http://schemas.microsoft.com/office/drawing/2014/main" val="404112577"/>
                    </a:ext>
                  </a:extLst>
                </a:gridCol>
                <a:gridCol w="3481387">
                  <a:extLst>
                    <a:ext uri="{9D8B030D-6E8A-4147-A177-3AD203B41FA5}">
                      <a16:colId xmlns:a16="http://schemas.microsoft.com/office/drawing/2014/main" val="1400139354"/>
                    </a:ext>
                  </a:extLst>
                </a:gridCol>
              </a:tblGrid>
              <a:tr h="367665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Employer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# of Employees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943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err="1"/>
                        <a:t>Marrinson</a:t>
                      </a:r>
                      <a:r>
                        <a:rPr lang="en-US" sz="2000"/>
                        <a:t>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302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1601 NE 26 Street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520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Wilton Manors Rehabilitation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2675 N Andrews Avenue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63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City of Wilton Manors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2020 Wilton Drive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977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KID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819 NE 26 Street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49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Moss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2101 N Andrews Avenue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85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Publix – Oakland Park Blvd.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100 W Oakland Park Blvd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143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Publix – Five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2633 N Dixie Highway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39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Wilton Manors Elementary (BCSB)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2401 NE 3 Avenue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351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Pace Center for Girls - Broward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2225 N Andrews Avenue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25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CSL Plasma – Wilton Manors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2825 N Andrews Avenue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128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Somerset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225 NW 29 Street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590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United National  Consumer Suppliers (UNCS)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1501 NE 26 Street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101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04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22D7631-B688-43AA-89F7-F787FD921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903688"/>
              </p:ext>
            </p:extLst>
          </p:nvPr>
        </p:nvGraphicFramePr>
        <p:xfrm>
          <a:off x="1798820" y="192904"/>
          <a:ext cx="9466862" cy="6125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11658447" imgH="7543800" progId="AcroExch.Document.7">
                  <p:embed/>
                </p:oleObj>
              </mc:Choice>
              <mc:Fallback>
                <p:oleObj name="Acrobat Document" r:id="rId3" imgW="11658447" imgH="7543800" progId="AcroExch.Document.7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22D7631-B688-43AA-89F7-F787FD9210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8820" y="192904"/>
                        <a:ext cx="9466862" cy="6125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5501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D960625-F92B-4C48-A364-7B0E52FEE2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91430"/>
              </p:ext>
            </p:extLst>
          </p:nvPr>
        </p:nvGraphicFramePr>
        <p:xfrm>
          <a:off x="1543987" y="0"/>
          <a:ext cx="9743606" cy="6203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4" imgW="23307414" imgH="15087600" progId="AcroExch.Document.7">
                  <p:embed/>
                </p:oleObj>
              </mc:Choice>
              <mc:Fallback>
                <p:oleObj name="Acrobat Document" r:id="rId4" imgW="23307414" imgH="15087600" progId="AcroExch.Document.7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D960625-F92B-4C48-A364-7B0E52FEE2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>
                        <a:lum bright="-1000"/>
                      </a:blip>
                      <a:stretch>
                        <a:fillRect/>
                      </a:stretch>
                    </p:blipFill>
                    <p:spPr>
                      <a:xfrm>
                        <a:off x="1543987" y="0"/>
                        <a:ext cx="9743606" cy="6203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8588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A05B1-570A-4290-8706-80900D592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19463"/>
            <a:ext cx="12192000" cy="1488333"/>
          </a:xfrm>
        </p:spPr>
        <p:txBody>
          <a:bodyPr>
            <a:normAutofit/>
          </a:bodyPr>
          <a:lstStyle/>
          <a:p>
            <a:r>
              <a:rPr lang="en-US" sz="4000"/>
              <a:t>Revenues and Expenditures</a:t>
            </a:r>
          </a:p>
        </p:txBody>
      </p:sp>
    </p:spTree>
    <p:extLst>
      <p:ext uri="{BB962C8B-B14F-4D97-AF65-F5344CB8AC3E}">
        <p14:creationId xmlns:p14="http://schemas.microsoft.com/office/powerpoint/2010/main" val="3994986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B17D-5030-4D9A-9C90-4C24DF3D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Summary Sources of Revenue</a:t>
            </a:r>
            <a:br>
              <a:rPr lang="en-US"/>
            </a:b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85C555-E1D9-4772-AEA9-A6027411BEE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740255"/>
              </p:ext>
            </p:extLst>
          </p:nvPr>
        </p:nvGraphicFramePr>
        <p:xfrm>
          <a:off x="984738" y="1786248"/>
          <a:ext cx="9864970" cy="4266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Worksheet" r:id="rId3" imgW="8191373" imgH="2828925" progId="Excel.Sheet.12">
                  <p:embed/>
                </p:oleObj>
              </mc:Choice>
              <mc:Fallback>
                <p:oleObj name="Worksheet" r:id="rId3" imgW="8191373" imgH="2828925" progId="Excel.Sheet.12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8F85C555-E1D9-4772-AEA9-A6027411BE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738" y="1786248"/>
                        <a:ext cx="9864970" cy="4266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C51C28C-D19A-499F-AA9D-5C802BF0C618}"/>
              </a:ext>
            </a:extLst>
          </p:cNvPr>
          <p:cNvSpPr txBox="1"/>
          <p:nvPr/>
        </p:nvSpPr>
        <p:spPr>
          <a:xfrm>
            <a:off x="1729705" y="666979"/>
            <a:ext cx="901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Since 2015, the City has increased its revenues by 22%, or $3,094,680</a:t>
            </a:r>
          </a:p>
        </p:txBody>
      </p:sp>
    </p:spTree>
    <p:extLst>
      <p:ext uri="{BB962C8B-B14F-4D97-AF65-F5344CB8AC3E}">
        <p14:creationId xmlns:p14="http://schemas.microsoft.com/office/powerpoint/2010/main" val="343146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6945"/>
            <a:ext cx="12192000" cy="1389228"/>
          </a:xfrm>
        </p:spPr>
        <p:txBody>
          <a:bodyPr>
            <a:normAutofit fontScale="90000"/>
          </a:bodyPr>
          <a:lstStyle/>
          <a:p>
            <a:br>
              <a:rPr lang="en-US" sz="4000"/>
            </a:br>
            <a:br>
              <a:rPr lang="en-US" sz="4000"/>
            </a:br>
            <a:r>
              <a:rPr lang="en-US" sz="3600"/>
              <a:t>Adjusted Taxable Values For</a:t>
            </a:r>
            <a:br>
              <a:rPr lang="en-US" sz="3600"/>
            </a:br>
            <a:r>
              <a:rPr lang="en-US" sz="3600"/>
              <a:t>FY 2014-2015 to FY 2019-2020</a:t>
            </a:r>
            <a:br>
              <a:rPr lang="en-US"/>
            </a:br>
            <a:r>
              <a:rPr lang="en-US" sz="2200"/>
              <a:t>Total adjusted taxable values for Wilton Manors have increased steadily between 2014  and 2019</a:t>
            </a: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2410886"/>
              </p:ext>
            </p:extLst>
          </p:nvPr>
        </p:nvGraphicFramePr>
        <p:xfrm>
          <a:off x="1313646" y="1635616"/>
          <a:ext cx="8900540" cy="4816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528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14AB3E1-54D9-4483-BC22-915F68693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600200"/>
            <a:ext cx="1727200" cy="2209800"/>
          </a:xfrm>
          <a:prstGeom prst="rect">
            <a:avLst/>
          </a:prstGeom>
        </p:spPr>
      </p:pic>
      <p:pic>
        <p:nvPicPr>
          <p:cNvPr id="18" name="Content Placeholder 10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01C37107-D4BF-46BD-8BED-A553D2E8E1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r="1541"/>
          <a:stretch/>
        </p:blipFill>
        <p:spPr>
          <a:xfrm>
            <a:off x="2971800" y="1600200"/>
            <a:ext cx="2755900" cy="2209800"/>
          </a:xfrm>
          <a:prstGeom prst="rect">
            <a:avLst/>
          </a:prstGeom>
        </p:spPr>
      </p:pic>
      <p:pic>
        <p:nvPicPr>
          <p:cNvPr id="10" name="Picture 9" descr="A dog running on grass&#10;&#10;Description automatically generated with medium confidence">
            <a:extLst>
              <a:ext uri="{FF2B5EF4-FFF2-40B4-BE49-F238E27FC236}">
                <a16:creationId xmlns:a16="http://schemas.microsoft.com/office/drawing/2014/main" id="{3F8F5E93-1AE2-448D-9D29-96DF73A82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00" y="1600200"/>
            <a:ext cx="3390900" cy="2209800"/>
          </a:xfrm>
          <a:prstGeom prst="rect">
            <a:avLst/>
          </a:prstGeom>
        </p:spPr>
      </p:pic>
      <p:pic>
        <p:nvPicPr>
          <p:cNvPr id="6" name="Content Placeholder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15EE084F-7713-4107-B9AB-39ADE9D66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1600200"/>
            <a:ext cx="1739900" cy="2209800"/>
          </a:xfrm>
        </p:spPr>
      </p:pic>
      <p:pic>
        <p:nvPicPr>
          <p:cNvPr id="15" name="Picture 14" descr="A picture containing outdoor, marketplace, vegetable, fresh&#10;&#10;Description automatically generated">
            <a:extLst>
              <a:ext uri="{FF2B5EF4-FFF2-40B4-BE49-F238E27FC236}">
                <a16:creationId xmlns:a16="http://schemas.microsoft.com/office/drawing/2014/main" id="{11A9EE16-AE2D-459B-B8CD-33A60FA6E6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3873500"/>
            <a:ext cx="2794000" cy="2057400"/>
          </a:xfrm>
          <a:prstGeom prst="rect">
            <a:avLst/>
          </a:prstGeom>
        </p:spPr>
      </p:pic>
      <p:pic>
        <p:nvPicPr>
          <p:cNvPr id="12" name="Picture 11" descr="A body of water with boats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14F1AFA4-062E-4BB3-B4FD-4674EBFB78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3873500"/>
            <a:ext cx="6972300" cy="205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37F457-CA88-4FF3-88C1-EDE02649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419"/>
            <a:ext cx="12192000" cy="1143000"/>
          </a:xfrm>
        </p:spPr>
        <p:txBody>
          <a:bodyPr anchor="ctr">
            <a:normAutofit/>
          </a:bodyPr>
          <a:lstStyle/>
          <a:p>
            <a:r>
              <a:rPr lang="en-US" b="1"/>
              <a:t>Welcome from Mayor Scott Newton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4A38ABA-003C-49B6-9629-3F3804C4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8800" y="6270880"/>
            <a:ext cx="914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DFF2B2A-FB37-4B84-A5B7-C17FBE495EB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70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Summary of Outstanding Debt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9" y="1676400"/>
            <a:ext cx="9231923" cy="433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644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0DAE-D049-4E1A-BC4A-B246DABA5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6787"/>
            <a:ext cx="12192000" cy="1470025"/>
          </a:xfrm>
        </p:spPr>
        <p:txBody>
          <a:bodyPr>
            <a:normAutofit/>
          </a:bodyPr>
          <a:lstStyle/>
          <a:p>
            <a:r>
              <a:rPr lang="en-US" sz="4000"/>
              <a:t>Public Safety </a:t>
            </a:r>
          </a:p>
        </p:txBody>
      </p:sp>
    </p:spTree>
    <p:extLst>
      <p:ext uri="{BB962C8B-B14F-4D97-AF65-F5344CB8AC3E}">
        <p14:creationId xmlns:p14="http://schemas.microsoft.com/office/powerpoint/2010/main" val="3448876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63A6-E1A4-4EC6-88DF-5690E3A4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419"/>
            <a:ext cx="121920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Public Safety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C5966-E580-4FD7-8F0D-B4133BC07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790" y="1354858"/>
            <a:ext cx="8278419" cy="5007306"/>
          </a:xfrm>
          <a:prstGeom prst="rect">
            <a:avLst/>
          </a:prstGeom>
          <a:noFill/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CB715BA-D3C9-47EA-9735-59503519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8800" y="6270880"/>
            <a:ext cx="9144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DFF2B2A-FB37-4B84-A5B7-C17FBE495EB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26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0DAE-D049-4E1A-BC4A-B246DABA5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08701"/>
            <a:ext cx="12192000" cy="1470025"/>
          </a:xfrm>
        </p:spPr>
        <p:txBody>
          <a:bodyPr>
            <a:noAutofit/>
          </a:bodyPr>
          <a:lstStyle/>
          <a:p>
            <a:r>
              <a:rPr lang="en-US" sz="3600"/>
              <a:t>2015 to 2020 Strategic Plan</a:t>
            </a:r>
            <a:br>
              <a:rPr lang="en-US" sz="3600"/>
            </a:br>
            <a:r>
              <a:rPr lang="en-US" sz="3600"/>
              <a:t>Achievement Highlights</a:t>
            </a:r>
          </a:p>
        </p:txBody>
      </p:sp>
    </p:spTree>
    <p:extLst>
      <p:ext uri="{BB962C8B-B14F-4D97-AF65-F5344CB8AC3E}">
        <p14:creationId xmlns:p14="http://schemas.microsoft.com/office/powerpoint/2010/main" val="343661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62A6FE-8019-47E7-961E-F0182A6E3B89}"/>
              </a:ext>
            </a:extLst>
          </p:cNvPr>
          <p:cNvGraphicFramePr/>
          <p:nvPr/>
        </p:nvGraphicFramePr>
        <p:xfrm>
          <a:off x="953310" y="0"/>
          <a:ext cx="10758791" cy="6371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4057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62A6FE-8019-47E7-961E-F0182A6E3B89}"/>
              </a:ext>
            </a:extLst>
          </p:cNvPr>
          <p:cNvGraphicFramePr/>
          <p:nvPr/>
        </p:nvGraphicFramePr>
        <p:xfrm>
          <a:off x="953310" y="0"/>
          <a:ext cx="10758791" cy="6371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4190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62A6FE-8019-47E7-961E-F0182A6E3B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8681660"/>
              </p:ext>
            </p:extLst>
          </p:nvPr>
        </p:nvGraphicFramePr>
        <p:xfrm>
          <a:off x="953310" y="0"/>
          <a:ext cx="10758791" cy="6371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6626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62A6FE-8019-47E7-961E-F0182A6E3B89}"/>
              </a:ext>
            </a:extLst>
          </p:cNvPr>
          <p:cNvGraphicFramePr/>
          <p:nvPr/>
        </p:nvGraphicFramePr>
        <p:xfrm>
          <a:off x="953310" y="0"/>
          <a:ext cx="10758791" cy="6371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4841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34F6-E278-4538-9FE2-55EE6CB0D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Wrap Up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AF970-B8A7-4AED-AC44-15A711168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How do we:</a:t>
            </a:r>
          </a:p>
          <a:p>
            <a:pPr lvl="1"/>
            <a:r>
              <a:rPr lang="en-US"/>
              <a:t>Maintain small town sensibility and sense of community?</a:t>
            </a:r>
          </a:p>
          <a:p>
            <a:pPr lvl="1"/>
            <a:r>
              <a:rPr lang="en-US"/>
              <a:t>Diversify demographically?</a:t>
            </a:r>
          </a:p>
          <a:p>
            <a:pPr lvl="1"/>
            <a:r>
              <a:rPr lang="en-US"/>
              <a:t>Increase number and variety of housing stock?</a:t>
            </a:r>
          </a:p>
          <a:p>
            <a:pPr lvl="1"/>
            <a:r>
              <a:rPr lang="en-US"/>
              <a:t>Grow the ad valorem tax base?</a:t>
            </a:r>
          </a:p>
          <a:p>
            <a:pPr lvl="1"/>
            <a:r>
              <a:rPr lang="en-US"/>
              <a:t>Diversify economically?</a:t>
            </a:r>
          </a:p>
          <a:p>
            <a:pPr lvl="1"/>
            <a:r>
              <a:rPr lang="en-US"/>
              <a:t>Grow the Tree Canopy?</a:t>
            </a:r>
          </a:p>
          <a:p>
            <a:pPr lvl="1"/>
            <a:r>
              <a:rPr lang="en-US"/>
              <a:t>Increase park land and increase walkability?</a:t>
            </a:r>
          </a:p>
        </p:txBody>
      </p:sp>
    </p:spTree>
    <p:extLst>
      <p:ext uri="{BB962C8B-B14F-4D97-AF65-F5344CB8AC3E}">
        <p14:creationId xmlns:p14="http://schemas.microsoft.com/office/powerpoint/2010/main" val="947554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9FDDEA-D5FA-4EC0-8288-8D059630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DATA 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B671B-2E05-469B-A5C3-ED88F8B35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Census Bureau</a:t>
            </a:r>
          </a:p>
          <a:p>
            <a:pPr lvl="1"/>
            <a:r>
              <a:rPr lang="en-US"/>
              <a:t>Vintage 2019 Population Estimates</a:t>
            </a:r>
          </a:p>
          <a:p>
            <a:pPr lvl="1"/>
            <a:r>
              <a:rPr lang="en-US"/>
              <a:t>2014-2018 American Community Survey 5 Year Estimates</a:t>
            </a:r>
          </a:p>
          <a:p>
            <a:r>
              <a:rPr lang="en-US"/>
              <a:t>Wilton Manors FL 2019-2020 Adopted Budget</a:t>
            </a:r>
          </a:p>
          <a:p>
            <a:r>
              <a:rPr lang="en-US"/>
              <a:t>Wilton Manors Land Use Plan</a:t>
            </a:r>
          </a:p>
          <a:p>
            <a:r>
              <a:rPr lang="en-US"/>
              <a:t>Wilton Manors Police Department</a:t>
            </a:r>
          </a:p>
          <a:p>
            <a:r>
              <a:rPr lang="en-US"/>
              <a:t> Florida Department of Law Enforcement 2019 Crime in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/>
              <a:t>     Florida, Annual 2018 Florida uniform crime report </a:t>
            </a:r>
          </a:p>
        </p:txBody>
      </p:sp>
    </p:spTree>
    <p:extLst>
      <p:ext uri="{BB962C8B-B14F-4D97-AF65-F5344CB8AC3E}">
        <p14:creationId xmlns:p14="http://schemas.microsoft.com/office/powerpoint/2010/main" val="293833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flag, colorful&#10;&#10;Description automatically generated">
            <a:extLst>
              <a:ext uri="{FF2B5EF4-FFF2-40B4-BE49-F238E27FC236}">
                <a16:creationId xmlns:a16="http://schemas.microsoft.com/office/drawing/2014/main" id="{F16BD80F-DABC-46DE-B070-8D50069E1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65300"/>
            <a:ext cx="2311400" cy="1206500"/>
          </a:xfrm>
          <a:prstGeom prst="rect">
            <a:avLst/>
          </a:prstGeom>
        </p:spPr>
      </p:pic>
      <p:pic>
        <p:nvPicPr>
          <p:cNvPr id="7" name="Picture 6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4948B1D1-11DB-4DE9-8DA3-54FA367D3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5117" r="4776" b="5339"/>
          <a:stretch/>
        </p:blipFill>
        <p:spPr>
          <a:xfrm>
            <a:off x="609600" y="3048000"/>
            <a:ext cx="2311400" cy="2717800"/>
          </a:xfrm>
          <a:prstGeom prst="rect">
            <a:avLst/>
          </a:prstGeom>
        </p:spPr>
      </p:pic>
      <p:pic>
        <p:nvPicPr>
          <p:cNvPr id="10" name="Picture 9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C256BADC-5510-4CED-BBD3-D0B8E08F7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1765300"/>
            <a:ext cx="3759200" cy="2501900"/>
          </a:xfrm>
          <a:prstGeom prst="rect">
            <a:avLst/>
          </a:prstGeom>
        </p:spPr>
      </p:pic>
      <p:pic>
        <p:nvPicPr>
          <p:cNvPr id="6" name="Picture 5" descr="A picture containing tree&#10;&#10;Description automatically generated">
            <a:extLst>
              <a:ext uri="{FF2B5EF4-FFF2-40B4-BE49-F238E27FC236}">
                <a16:creationId xmlns:a16="http://schemas.microsoft.com/office/drawing/2014/main" id="{5453D62F-3EEB-4456-90B2-F04DCE8E9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0" y="1765300"/>
            <a:ext cx="2679700" cy="2501900"/>
          </a:xfrm>
          <a:prstGeom prst="rect">
            <a:avLst/>
          </a:prstGeom>
        </p:spPr>
      </p:pic>
      <p:pic>
        <p:nvPicPr>
          <p:cNvPr id="12" name="Content Placeholder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7D4A351-E000-4B04-B77D-14462CDAA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765300"/>
            <a:ext cx="1968500" cy="2501900"/>
          </a:xfrm>
        </p:spPr>
      </p:pic>
      <p:pic>
        <p:nvPicPr>
          <p:cNvPr id="8" name="Picture 7" descr="A picture containing tree, outdoor, building, porch&#10;&#10;Description automatically generated">
            <a:extLst>
              <a:ext uri="{FF2B5EF4-FFF2-40B4-BE49-F238E27FC236}">
                <a16:creationId xmlns:a16="http://schemas.microsoft.com/office/drawing/2014/main" id="{B14F3732-82D3-44D5-AA05-8444C49B7A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4356100"/>
            <a:ext cx="8572500" cy="1409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B936F-DB75-476C-AB06-ED58B66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419"/>
            <a:ext cx="12192000" cy="1143000"/>
          </a:xfrm>
        </p:spPr>
        <p:txBody>
          <a:bodyPr anchor="ctr">
            <a:normAutofit fontScale="90000"/>
          </a:bodyPr>
          <a:lstStyle/>
          <a:p>
            <a:r>
              <a:rPr lang="en-US" b="1"/>
              <a:t>Comments from City Manager Leigh Ann Henderson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B6F24-7527-44D2-8268-56B3B00A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8800" y="6270880"/>
            <a:ext cx="914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DFF2B2A-FB37-4B84-A5B7-C17FBE495EB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88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566442-488D-435E-8283-8FF19247A38B}"/>
              </a:ext>
            </a:extLst>
          </p:cNvPr>
          <p:cNvSpPr/>
          <p:nvPr/>
        </p:nvSpPr>
        <p:spPr>
          <a:xfrm>
            <a:off x="152400" y="152400"/>
            <a:ext cx="9220200" cy="6553200"/>
          </a:xfrm>
          <a:prstGeom prst="rect">
            <a:avLst/>
          </a:prstGeom>
          <a:solidFill>
            <a:srgbClr val="2C8855"/>
          </a:solidFill>
          <a:ln>
            <a:solidFill>
              <a:srgbClr val="2C8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F9A1B4-4AE8-4435-AB21-4BAF1D18392C}"/>
              </a:ext>
            </a:extLst>
          </p:cNvPr>
          <p:cNvSpPr/>
          <p:nvPr/>
        </p:nvSpPr>
        <p:spPr>
          <a:xfrm>
            <a:off x="9525000" y="152400"/>
            <a:ext cx="2514600" cy="6553200"/>
          </a:xfrm>
          <a:prstGeom prst="rect">
            <a:avLst/>
          </a:prstGeom>
          <a:solidFill>
            <a:srgbClr val="54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AAFEAF-3C9F-461E-8813-2D84E590C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3042131"/>
            <a:ext cx="8432800" cy="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Lato Light" pitchFamily="34" charset="0"/>
                <a:ea typeface="+mj-ea"/>
                <a:cs typeface="+mj-cs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5400" b="1">
                <a:solidFill>
                  <a:schemeClr val="bg1"/>
                </a:solidFill>
                <a:latin typeface="Bebas Neue"/>
              </a:rPr>
              <a:t>Review Survey Results</a:t>
            </a:r>
          </a:p>
        </p:txBody>
      </p:sp>
      <p:cxnSp>
        <p:nvCxnSpPr>
          <p:cNvPr id="5" name="Прямая соединительная линия 22">
            <a:extLst>
              <a:ext uri="{FF2B5EF4-FFF2-40B4-BE49-F238E27FC236}">
                <a16:creationId xmlns:a16="http://schemas.microsoft.com/office/drawing/2014/main" id="{8EED6EEB-6347-44A0-AF98-42A27C971D1F}"/>
              </a:ext>
            </a:extLst>
          </p:cNvPr>
          <p:cNvCxnSpPr/>
          <p:nvPr/>
        </p:nvCxnSpPr>
        <p:spPr>
          <a:xfrm>
            <a:off x="3276600" y="3989326"/>
            <a:ext cx="281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6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20EAC1-0225-4FC1-8105-8D7ADD93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Experience Contacting the City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B7220AD-9015-4EDF-9B0D-474A94FD4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064862"/>
              </p:ext>
            </p:extLst>
          </p:nvPr>
        </p:nvGraphicFramePr>
        <p:xfrm>
          <a:off x="1019535" y="1524887"/>
          <a:ext cx="10152929" cy="4253949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4658687">
                  <a:extLst>
                    <a:ext uri="{9D8B030D-6E8A-4147-A177-3AD203B41FA5}">
                      <a16:colId xmlns:a16="http://schemas.microsoft.com/office/drawing/2014/main" val="3129829452"/>
                    </a:ext>
                  </a:extLst>
                </a:gridCol>
                <a:gridCol w="1913307">
                  <a:extLst>
                    <a:ext uri="{9D8B030D-6E8A-4147-A177-3AD203B41FA5}">
                      <a16:colId xmlns:a16="http://schemas.microsoft.com/office/drawing/2014/main" val="2329316886"/>
                    </a:ext>
                  </a:extLst>
                </a:gridCol>
                <a:gridCol w="1781362">
                  <a:extLst>
                    <a:ext uri="{9D8B030D-6E8A-4147-A177-3AD203B41FA5}">
                      <a16:colId xmlns:a16="http://schemas.microsoft.com/office/drawing/2014/main" val="1705132004"/>
                    </a:ext>
                  </a:extLst>
                </a:gridCol>
                <a:gridCol w="1799573">
                  <a:extLst>
                    <a:ext uri="{9D8B030D-6E8A-4147-A177-3AD203B41FA5}">
                      <a16:colId xmlns:a16="http://schemas.microsoft.com/office/drawing/2014/main" val="1829456908"/>
                    </a:ext>
                  </a:extLst>
                </a:gridCol>
              </a:tblGrid>
              <a:tr h="9247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Answer Choices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Very Satisfied/ Satisfied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Neither Satisfied nor Dissatisfied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Dissatisfied/ Very Dissatisfied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3261896"/>
                  </a:ext>
                </a:extLst>
              </a:tr>
              <a:tr h="554863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Courteousness of employees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81%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4%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2736380"/>
                  </a:ext>
                </a:extLst>
              </a:tr>
              <a:tr h="554863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The professionalism of employees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16%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7%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9399364"/>
                  </a:ext>
                </a:extLst>
              </a:tr>
              <a:tr h="554863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The knowledge of employees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17%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6%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8796350"/>
                  </a:ext>
                </a:extLst>
              </a:tr>
              <a:tr h="554863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Access to employees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12%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0025789"/>
                  </a:ext>
                </a:extLst>
              </a:tr>
              <a:tr h="554863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Timeliness of response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76%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14%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5252210"/>
                  </a:ext>
                </a:extLst>
              </a:tr>
              <a:tr h="554863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How well your question/request was answered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74%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13%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3812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13%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370923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AEEA8-9A2A-4872-A64D-C799B60A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10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626E04-1F13-4EC1-8868-8B97C3A1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Strengths and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ABF79-42A9-44A9-86D0-E4B98293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7526F022-2FEA-47FA-99B7-D90EA2711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741051"/>
              </p:ext>
            </p:extLst>
          </p:nvPr>
        </p:nvGraphicFramePr>
        <p:xfrm>
          <a:off x="609600" y="1600200"/>
          <a:ext cx="10972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6248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0301-3FDA-464D-912F-A3C63268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6638"/>
          </a:xfrm>
        </p:spPr>
        <p:txBody>
          <a:bodyPr anchor="ctr">
            <a:normAutofit/>
          </a:bodyPr>
          <a:lstStyle/>
          <a:p>
            <a:r>
              <a:rPr lang="en-US"/>
              <a:t>Feedback on Vision and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DE6F-9161-4EF1-AA98-D556C49AC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434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>
                <a:effectLst/>
              </a:rPr>
              <a:t>69% </a:t>
            </a:r>
            <a:r>
              <a:rPr lang="en-US">
                <a:effectLst/>
              </a:rPr>
              <a:t>of community respondents and </a:t>
            </a:r>
            <a:r>
              <a:rPr lang="en-US" b="1">
                <a:effectLst/>
              </a:rPr>
              <a:t>77% </a:t>
            </a:r>
            <a:r>
              <a:rPr lang="en-US">
                <a:effectLst/>
              </a:rPr>
              <a:t>of staff respondents believe the </a:t>
            </a:r>
            <a:r>
              <a:rPr lang="en-US" b="1">
                <a:effectLst/>
              </a:rPr>
              <a:t>vision</a:t>
            </a:r>
            <a:r>
              <a:rPr lang="en-US">
                <a:effectLst/>
              </a:rPr>
              <a:t> statement should not be changed</a:t>
            </a:r>
          </a:p>
          <a:p>
            <a:pPr>
              <a:spcAft>
                <a:spcPts val="1200"/>
              </a:spcAft>
            </a:pPr>
            <a:r>
              <a:rPr lang="en-US" b="1">
                <a:effectLst/>
              </a:rPr>
              <a:t>81%</a:t>
            </a:r>
            <a:r>
              <a:rPr lang="en-US">
                <a:effectLst/>
              </a:rPr>
              <a:t> of community survey respondents and </a:t>
            </a:r>
            <a:r>
              <a:rPr lang="en-US" b="1">
                <a:effectLst/>
              </a:rPr>
              <a:t>92%</a:t>
            </a:r>
            <a:r>
              <a:rPr lang="en-US">
                <a:effectLst/>
              </a:rPr>
              <a:t> of employee respondents indicated the </a:t>
            </a:r>
            <a:r>
              <a:rPr lang="en-US" b="1">
                <a:effectLst/>
              </a:rPr>
              <a:t>mission</a:t>
            </a:r>
            <a:r>
              <a:rPr lang="en-US">
                <a:effectLst/>
              </a:rPr>
              <a:t> statement should not be changed</a:t>
            </a:r>
            <a:endParaRPr lang="en-US"/>
          </a:p>
        </p:txBody>
      </p:sp>
      <p:pic>
        <p:nvPicPr>
          <p:cNvPr id="5" name="Picture 4" descr="A sign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505DE04E-E464-4DCD-84C9-2B29371425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r="8603" b="-1"/>
          <a:stretch/>
        </p:blipFill>
        <p:spPr>
          <a:xfrm>
            <a:off x="6197600" y="1600201"/>
            <a:ext cx="5384800" cy="43434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5494-F7B1-4700-ACFD-7C2074BD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67400" y="6272339"/>
            <a:ext cx="914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DFF2B2A-FB37-4B84-A5B7-C17FBE495EB2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83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566442-488D-435E-8283-8FF19247A38B}"/>
              </a:ext>
            </a:extLst>
          </p:cNvPr>
          <p:cNvSpPr/>
          <p:nvPr/>
        </p:nvSpPr>
        <p:spPr>
          <a:xfrm>
            <a:off x="152400" y="152400"/>
            <a:ext cx="9220200" cy="6553200"/>
          </a:xfrm>
          <a:prstGeom prst="rect">
            <a:avLst/>
          </a:prstGeom>
          <a:solidFill>
            <a:srgbClr val="2C8855"/>
          </a:solidFill>
          <a:ln>
            <a:solidFill>
              <a:srgbClr val="2C8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F9A1B4-4AE8-4435-AB21-4BAF1D18392C}"/>
              </a:ext>
            </a:extLst>
          </p:cNvPr>
          <p:cNvSpPr/>
          <p:nvPr/>
        </p:nvSpPr>
        <p:spPr>
          <a:xfrm>
            <a:off x="9525000" y="152400"/>
            <a:ext cx="2514600" cy="6553200"/>
          </a:xfrm>
          <a:prstGeom prst="rect">
            <a:avLst/>
          </a:prstGeom>
          <a:solidFill>
            <a:srgbClr val="54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AAFEAF-3C9F-461E-8813-2D84E590C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374" y="2641874"/>
            <a:ext cx="5605518" cy="143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Lato Light" pitchFamily="34" charset="0"/>
                <a:ea typeface="+mj-ea"/>
                <a:cs typeface="+mj-cs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5400" b="1">
                <a:solidFill>
                  <a:schemeClr val="bg1"/>
                </a:solidFill>
                <a:latin typeface="Bebas Neue"/>
              </a:rPr>
              <a:t>Vision, Mission and Values</a:t>
            </a:r>
          </a:p>
        </p:txBody>
      </p:sp>
      <p:cxnSp>
        <p:nvCxnSpPr>
          <p:cNvPr id="5" name="Прямая соединительная линия 22">
            <a:extLst>
              <a:ext uri="{FF2B5EF4-FFF2-40B4-BE49-F238E27FC236}">
                <a16:creationId xmlns:a16="http://schemas.microsoft.com/office/drawing/2014/main" id="{8EED6EEB-6347-44A0-AF98-42A27C971D1F}"/>
              </a:ext>
            </a:extLst>
          </p:cNvPr>
          <p:cNvCxnSpPr/>
          <p:nvPr/>
        </p:nvCxnSpPr>
        <p:spPr>
          <a:xfrm>
            <a:off x="3286433" y="4216126"/>
            <a:ext cx="281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1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FAE3-304C-4EF1-9AF6-65552D26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038600" cy="6858000"/>
          </a:xfrm>
          <a:solidFill>
            <a:srgbClr val="2C8855"/>
          </a:solidFill>
        </p:spPr>
        <p:txBody>
          <a:bodyPr/>
          <a:lstStyle/>
          <a:p>
            <a:pPr marL="111125">
              <a:buNone/>
            </a:pPr>
            <a:r>
              <a:rPr lang="en-US" sz="4400" b="1">
                <a:solidFill>
                  <a:schemeClr val="bg1"/>
                </a:solidFill>
                <a:latin typeface="Bebas Neue"/>
              </a:rPr>
              <a:t>Vision Statement</a:t>
            </a:r>
            <a:br>
              <a:rPr lang="en-US" sz="4400" b="1">
                <a:solidFill>
                  <a:schemeClr val="bg1"/>
                </a:solidFill>
                <a:latin typeface="Bebas Neue"/>
              </a:rPr>
            </a:br>
            <a:br>
              <a:rPr lang="en-US" sz="44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A vision statement articulates the </a:t>
            </a:r>
            <a:r>
              <a:rPr lang="en-US" sz="3600" b="1" i="1">
                <a:solidFill>
                  <a:schemeClr val="bg1"/>
                </a:solidFill>
              </a:rPr>
              <a:t>desired future</a:t>
            </a:r>
            <a:r>
              <a:rPr lang="en-US" sz="3600">
                <a:solidFill>
                  <a:schemeClr val="bg1"/>
                </a:solidFill>
              </a:rPr>
              <a:t> of the organization</a:t>
            </a:r>
            <a:r>
              <a:rPr lang="en-US" sz="360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72602-9CB2-45E7-8DB2-BFFF0503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879986"/>
            <a:ext cx="7162800" cy="3043085"/>
          </a:xfrm>
          <a:solidFill>
            <a:srgbClr val="54C4C4">
              <a:alpha val="30196"/>
            </a:srgbClr>
          </a:solidFill>
          <a:ln w="76200">
            <a:solidFill>
              <a:srgbClr val="54C4C4"/>
            </a:solidFill>
          </a:ln>
        </p:spPr>
        <p:txBody>
          <a:bodyPr lIns="274320" rIns="274320" anchor="ctr">
            <a:normAutofit/>
          </a:bodyPr>
          <a:lstStyle/>
          <a:p>
            <a:pPr marL="0" indent="0" algn="ctr">
              <a:buNone/>
            </a:pPr>
            <a:r>
              <a:rPr lang="en-US" b="1"/>
              <a:t>Current Wilton Manors Vision</a:t>
            </a:r>
          </a:p>
          <a:p>
            <a:pPr marL="0" indent="0" algn="ctr">
              <a:buNone/>
            </a:pPr>
            <a:r>
              <a:rPr lang="en-US" sz="2800" i="1"/>
              <a:t>The City of Wilton Manors government strives to take effective actions to ensure quality services, while sustaining a diverse culture and small-town charm.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D9B18-BD4A-4D10-8FE5-0E9DE16F54FF}"/>
              </a:ext>
            </a:extLst>
          </p:cNvPr>
          <p:cNvSpPr txBox="1"/>
          <p:nvPr/>
        </p:nvSpPr>
        <p:spPr>
          <a:xfrm>
            <a:off x="4395019" y="4817963"/>
            <a:ext cx="726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/>
              <a:t>Do you have suggested changes and/or additions to the current vision for Wilton Manors?</a:t>
            </a:r>
          </a:p>
        </p:txBody>
      </p:sp>
    </p:spTree>
    <p:extLst>
      <p:ext uri="{BB962C8B-B14F-4D97-AF65-F5344CB8AC3E}">
        <p14:creationId xmlns:p14="http://schemas.microsoft.com/office/powerpoint/2010/main" val="3078213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FAE3-304C-4EF1-9AF6-65552D26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267200" cy="6858000"/>
          </a:xfrm>
          <a:solidFill>
            <a:srgbClr val="2C8855"/>
          </a:solidFill>
        </p:spPr>
        <p:txBody>
          <a:bodyPr/>
          <a:lstStyle/>
          <a:p>
            <a:pPr marL="233363"/>
            <a:r>
              <a:rPr lang="en-US" altLang="en-US" b="1">
                <a:solidFill>
                  <a:schemeClr val="bg1"/>
                </a:solidFill>
                <a:latin typeface="Bebas Neue" panose="020B0606020202050201" pitchFamily="34" charset="77"/>
              </a:rPr>
              <a:t>Mission Statement</a:t>
            </a:r>
            <a:br>
              <a:rPr lang="en-US" altLang="en-US" b="1">
                <a:solidFill>
                  <a:schemeClr val="bg1"/>
                </a:solidFill>
                <a:latin typeface="Bebas Neue" panose="020B0606020202050201" pitchFamily="34" charset="77"/>
              </a:rPr>
            </a:br>
            <a:br>
              <a:rPr lang="en-US" altLang="en-US" b="1">
                <a:solidFill>
                  <a:schemeClr val="bg1"/>
                </a:solidFill>
                <a:latin typeface="Bebas Neue" panose="020B0606020202050201" pitchFamily="34" charset="77"/>
              </a:rPr>
            </a:br>
            <a:r>
              <a:rPr lang="en-US" sz="3600">
                <a:solidFill>
                  <a:schemeClr val="bg1"/>
                </a:solidFill>
              </a:rPr>
              <a:t>The mission states the </a:t>
            </a:r>
            <a:r>
              <a:rPr lang="en-US" sz="3600" i="1">
                <a:solidFill>
                  <a:schemeClr val="bg1"/>
                </a:solidFill>
              </a:rPr>
              <a:t>purpose</a:t>
            </a:r>
            <a:r>
              <a:rPr lang="en-US" sz="3600">
                <a:solidFill>
                  <a:schemeClr val="bg1"/>
                </a:solidFill>
              </a:rPr>
              <a:t> 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of the organization</a:t>
            </a:r>
            <a:br>
              <a:rPr lang="en-US" altLang="en-US" b="1">
                <a:solidFill>
                  <a:schemeClr val="bg1"/>
                </a:solidFill>
                <a:latin typeface="Bebas Neue" panose="020B0606020202050201" pitchFamily="34" charset="77"/>
              </a:rPr>
            </a:br>
            <a:endParaRPr lang="en-US" altLang="en-US" b="1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72602-9CB2-45E7-8DB2-BFFF0503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303" y="685799"/>
            <a:ext cx="6971296" cy="3522407"/>
          </a:xfrm>
          <a:solidFill>
            <a:srgbClr val="54C4C4">
              <a:alpha val="30196"/>
            </a:srgbClr>
          </a:solidFill>
          <a:ln w="76200">
            <a:solidFill>
              <a:srgbClr val="54C4C4"/>
            </a:solidFill>
          </a:ln>
        </p:spPr>
        <p:txBody>
          <a:bodyPr lIns="182880" rIns="182880" anchor="ctr">
            <a:normAutofit/>
          </a:bodyPr>
          <a:lstStyle/>
          <a:p>
            <a:pPr marL="0" indent="0" algn="ctr">
              <a:buNone/>
            </a:pPr>
            <a:r>
              <a:rPr lang="en-US" b="1"/>
              <a:t>Current Wilton Manors Mission</a:t>
            </a:r>
          </a:p>
          <a:p>
            <a:pPr marL="0" indent="0" algn="ctr">
              <a:buNone/>
            </a:pPr>
            <a:r>
              <a:rPr lang="en-US" sz="2800" i="1"/>
              <a:t>The City of Wilton Manors government is committed to improving the quality of life in our community by delivering valued and fiscally-sound services with integrity and respect to the residents, businesses, and guests of our City.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E5450-7A57-4904-AB3E-C94F1EE35847}"/>
              </a:ext>
            </a:extLst>
          </p:cNvPr>
          <p:cNvSpPr txBox="1"/>
          <p:nvPr/>
        </p:nvSpPr>
        <p:spPr>
          <a:xfrm>
            <a:off x="4898869" y="4626820"/>
            <a:ext cx="65481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FontTx/>
              <a:buNone/>
            </a:pPr>
            <a:r>
              <a:rPr lang="en-US" sz="2800"/>
              <a:t>Are there suggested changes to the mission statement? </a:t>
            </a:r>
          </a:p>
        </p:txBody>
      </p:sp>
    </p:spTree>
    <p:extLst>
      <p:ext uri="{BB962C8B-B14F-4D97-AF65-F5344CB8AC3E}">
        <p14:creationId xmlns:p14="http://schemas.microsoft.com/office/powerpoint/2010/main" val="3359256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FAE3-304C-4EF1-9AF6-65552D26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038600" cy="6858000"/>
          </a:xfrm>
          <a:solidFill>
            <a:srgbClr val="2C8855"/>
          </a:solidFill>
        </p:spPr>
        <p:txBody>
          <a:bodyPr>
            <a:normAutofit fontScale="90000"/>
          </a:bodyPr>
          <a:lstStyle/>
          <a:p>
            <a:pPr marL="165100"/>
            <a:r>
              <a:rPr lang="en-US" b="1">
                <a:solidFill>
                  <a:schemeClr val="bg1"/>
                </a:solidFill>
              </a:rPr>
              <a:t> </a:t>
            </a:r>
            <a:br>
              <a:rPr lang="en-US" b="1">
                <a:solidFill>
                  <a:schemeClr val="bg1"/>
                </a:solidFill>
              </a:rPr>
            </a:b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  <a:latin typeface="Bebas Neue" panose="020B0606020202050201"/>
              </a:rPr>
              <a:t>Proposed</a:t>
            </a:r>
            <a:r>
              <a:rPr lang="en-US" b="1">
                <a:solidFill>
                  <a:schemeClr val="bg1"/>
                </a:solidFill>
              </a:rPr>
              <a:t> Organizational </a:t>
            </a:r>
            <a:r>
              <a:rPr lang="en-US" b="1">
                <a:solidFill>
                  <a:schemeClr val="bg1"/>
                </a:solidFill>
                <a:latin typeface="Bebas Neue" panose="020B0606020202050201"/>
              </a:rPr>
              <a:t>Values</a:t>
            </a:r>
            <a:br>
              <a:rPr lang="en-US" b="1">
                <a:solidFill>
                  <a:schemeClr val="bg1"/>
                </a:solidFill>
                <a:latin typeface="Bebas Neue" panose="020B0606020202050201"/>
              </a:rPr>
            </a:br>
            <a:br>
              <a:rPr lang="en-US" b="1">
                <a:solidFill>
                  <a:schemeClr val="bg1"/>
                </a:solidFill>
              </a:rPr>
            </a:br>
            <a:r>
              <a:rPr lang="en-US" sz="3300" err="1">
                <a:solidFill>
                  <a:schemeClr val="bg1">
                    <a:lumMod val="95000"/>
                  </a:schemeClr>
                </a:solidFill>
              </a:rPr>
              <a:t>Values</a:t>
            </a:r>
            <a:r>
              <a:rPr lang="en-US" sz="3300">
                <a:solidFill>
                  <a:schemeClr val="bg1">
                    <a:lumMod val="95000"/>
                  </a:schemeClr>
                </a:solidFill>
              </a:rPr>
              <a:t> state the </a:t>
            </a:r>
            <a:r>
              <a:rPr lang="en-US" sz="3300" b="1" i="1">
                <a:solidFill>
                  <a:schemeClr val="bg1"/>
                </a:solidFill>
              </a:rPr>
              <a:t>behaviors and intentions </a:t>
            </a:r>
            <a:r>
              <a:rPr lang="en-US" sz="3300">
                <a:solidFill>
                  <a:schemeClr val="bg1">
                    <a:lumMod val="95000"/>
                  </a:schemeClr>
                </a:solidFill>
              </a:rPr>
              <a:t>of decision-makers and staff in carrying out policy and programs and delivering services to the public</a:t>
            </a:r>
            <a:br>
              <a:rPr lang="en-US" sz="360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440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b="1">
                <a:solidFill>
                  <a:schemeClr val="bg1"/>
                </a:solidFill>
              </a:rPr>
            </a:br>
            <a:endParaRPr lang="en-US" sz="2000" b="1">
              <a:solidFill>
                <a:srgbClr val="EBB470"/>
              </a:solidFill>
            </a:endParaRP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43E2F0FA-B3A3-42B3-96A6-6061B322E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509062"/>
              </p:ext>
            </p:extLst>
          </p:nvPr>
        </p:nvGraphicFramePr>
        <p:xfrm>
          <a:off x="4533535" y="342900"/>
          <a:ext cx="6688647" cy="5832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2783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566442-488D-435E-8283-8FF19247A38B}"/>
              </a:ext>
            </a:extLst>
          </p:cNvPr>
          <p:cNvSpPr/>
          <p:nvPr/>
        </p:nvSpPr>
        <p:spPr>
          <a:xfrm>
            <a:off x="152400" y="152400"/>
            <a:ext cx="9220200" cy="6553200"/>
          </a:xfrm>
          <a:prstGeom prst="rect">
            <a:avLst/>
          </a:prstGeom>
          <a:solidFill>
            <a:srgbClr val="2C8855"/>
          </a:solidFill>
          <a:ln>
            <a:solidFill>
              <a:srgbClr val="2C8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F9A1B4-4AE8-4435-AB21-4BAF1D18392C}"/>
              </a:ext>
            </a:extLst>
          </p:cNvPr>
          <p:cNvSpPr/>
          <p:nvPr/>
        </p:nvSpPr>
        <p:spPr>
          <a:xfrm>
            <a:off x="9525000" y="152400"/>
            <a:ext cx="2514600" cy="6553200"/>
          </a:xfrm>
          <a:prstGeom prst="rect">
            <a:avLst/>
          </a:prstGeom>
          <a:solidFill>
            <a:srgbClr val="54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AAFEAF-3C9F-461E-8813-2D84E590C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999906"/>
            <a:ext cx="8432800" cy="21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Lato Light" pitchFamily="34" charset="0"/>
                <a:ea typeface="+mj-ea"/>
                <a:cs typeface="+mj-cs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5400" b="1" dirty="0">
                <a:solidFill>
                  <a:schemeClr val="bg1"/>
                </a:solidFill>
                <a:latin typeface="Bebas Neue"/>
              </a:rPr>
              <a:t>Proposed Goals </a:t>
            </a:r>
          </a:p>
          <a:p>
            <a:pPr>
              <a:lnSpc>
                <a:spcPct val="80000"/>
              </a:lnSpc>
            </a:pPr>
            <a:r>
              <a:rPr lang="en-US" altLang="en-US" sz="5400" b="1" dirty="0">
                <a:solidFill>
                  <a:schemeClr val="bg1"/>
                </a:solidFill>
                <a:latin typeface="Bebas Neue"/>
              </a:rPr>
              <a:t>and </a:t>
            </a:r>
          </a:p>
          <a:p>
            <a:pPr>
              <a:lnSpc>
                <a:spcPct val="80000"/>
              </a:lnSpc>
            </a:pPr>
            <a:r>
              <a:rPr lang="en-US" altLang="en-US" sz="5400" b="1" dirty="0">
                <a:solidFill>
                  <a:schemeClr val="bg1"/>
                </a:solidFill>
                <a:latin typeface="Bebas Neue"/>
              </a:rPr>
              <a:t>Objectives</a:t>
            </a:r>
          </a:p>
        </p:txBody>
      </p:sp>
      <p:cxnSp>
        <p:nvCxnSpPr>
          <p:cNvPr id="5" name="Прямая соединительная линия 22">
            <a:extLst>
              <a:ext uri="{FF2B5EF4-FFF2-40B4-BE49-F238E27FC236}">
                <a16:creationId xmlns:a16="http://schemas.microsoft.com/office/drawing/2014/main" id="{8EED6EEB-6347-44A0-AF98-42A27C971D1F}"/>
              </a:ext>
            </a:extLst>
          </p:cNvPr>
          <p:cNvCxnSpPr/>
          <p:nvPr/>
        </p:nvCxnSpPr>
        <p:spPr>
          <a:xfrm>
            <a:off x="3286433" y="4216126"/>
            <a:ext cx="281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7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AAFEAF-3C9F-461E-8813-2D84E590C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5559" y="1284256"/>
            <a:ext cx="3289127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Lato Light" pitchFamily="34" charset="0"/>
                <a:ea typeface="+mj-ea"/>
                <a:cs typeface="+mj-cs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/>
            <a:r>
              <a:rPr lang="en-US" altLang="en-US" sz="3000" i="1">
                <a:latin typeface="+mj-lt"/>
              </a:rPr>
              <a:t>Are </a:t>
            </a:r>
            <a:r>
              <a:rPr lang="en-US" sz="3000" i="1">
                <a:latin typeface="+mj-lt"/>
              </a:rPr>
              <a:t>any significant </a:t>
            </a:r>
          </a:p>
          <a:p>
            <a:pPr lvl="0"/>
            <a:r>
              <a:rPr lang="en-US" sz="3000" i="1">
                <a:latin typeface="+mj-lt"/>
              </a:rPr>
              <a:t>goals missing?</a:t>
            </a:r>
          </a:p>
          <a:p>
            <a:pPr lvl="0"/>
            <a:endParaRPr lang="en-US" sz="3000" i="1">
              <a:latin typeface="+mj-lt"/>
            </a:endParaRPr>
          </a:p>
          <a:p>
            <a:pPr lvl="0"/>
            <a:r>
              <a:rPr lang="en-US" sz="3000" i="1">
                <a:latin typeface="+mj-lt"/>
              </a:rPr>
              <a:t>Are there goals you would remove or rephrase?</a:t>
            </a:r>
          </a:p>
          <a:p>
            <a:pPr lvl="0"/>
            <a:endParaRPr lang="en-US" sz="3000" i="1">
              <a:latin typeface="+mj-lt"/>
            </a:endParaRPr>
          </a:p>
          <a:p>
            <a:pPr lvl="0"/>
            <a:r>
              <a:rPr lang="en-US" sz="3000" i="1">
                <a:latin typeface="+mj-lt"/>
              </a:rPr>
              <a:t>For each goal, what key outcomes should be achieved?</a:t>
            </a:r>
          </a:p>
        </p:txBody>
      </p:sp>
      <p:cxnSp>
        <p:nvCxnSpPr>
          <p:cNvPr id="5" name="Прямая соединительная линия 22">
            <a:extLst>
              <a:ext uri="{FF2B5EF4-FFF2-40B4-BE49-F238E27FC236}">
                <a16:creationId xmlns:a16="http://schemas.microsoft.com/office/drawing/2014/main" id="{8EED6EEB-6347-44A0-AF98-42A27C971D1F}"/>
              </a:ext>
            </a:extLst>
          </p:cNvPr>
          <p:cNvCxnSpPr/>
          <p:nvPr/>
        </p:nvCxnSpPr>
        <p:spPr>
          <a:xfrm>
            <a:off x="3276600" y="4648745"/>
            <a:ext cx="281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B2A54A5B-7612-4E73-947C-DF8C455D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Goals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D920808-D013-4B61-8AA7-73B2CF597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000536"/>
              </p:ext>
            </p:extLst>
          </p:nvPr>
        </p:nvGraphicFramePr>
        <p:xfrm>
          <a:off x="449007" y="812917"/>
          <a:ext cx="7870745" cy="574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MP logo-process.jpg">
            <a:extLst>
              <a:ext uri="{FF2B5EF4-FFF2-40B4-BE49-F238E27FC236}">
                <a16:creationId xmlns:a16="http://schemas.microsoft.com/office/drawing/2014/main" id="{7E8048E1-2C16-43EF-92E2-AC4738E41A6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3200" y="6128004"/>
            <a:ext cx="1549400" cy="653796"/>
          </a:xfrm>
          <a:prstGeom prst="rect">
            <a:avLst/>
          </a:prstGeom>
        </p:spPr>
      </p:pic>
      <p:pic>
        <p:nvPicPr>
          <p:cNvPr id="11" name="Picture 10" descr="Click to home">
            <a:extLst>
              <a:ext uri="{FF2B5EF4-FFF2-40B4-BE49-F238E27FC236}">
                <a16:creationId xmlns:a16="http://schemas.microsoft.com/office/drawing/2014/main" id="{50F5FA49-66D3-4B58-8AEF-8EDABA243EFD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3" y="6067920"/>
            <a:ext cx="794327" cy="7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8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F457-CA88-4FF3-88C1-EDE02649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774332" cy="6858000"/>
          </a:xfrm>
          <a:solidFill>
            <a:srgbClr val="2C8855"/>
          </a:solidFill>
        </p:spPr>
        <p:txBody>
          <a:bodyPr anchor="t">
            <a:normAutofit/>
          </a:bodyPr>
          <a:lstStyle/>
          <a:p>
            <a:pPr algn="ctr"/>
            <a:br>
              <a:rPr lang="en-US" b="1">
                <a:solidFill>
                  <a:schemeClr val="bg1"/>
                </a:solidFill>
              </a:rPr>
            </a:br>
            <a:br>
              <a:rPr lang="en-US" b="1">
                <a:solidFill>
                  <a:schemeClr val="bg1"/>
                </a:solidFill>
              </a:rPr>
            </a:b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Workshop Objectives</a:t>
            </a:r>
          </a:p>
        </p:txBody>
      </p:sp>
      <p:cxnSp>
        <p:nvCxnSpPr>
          <p:cNvPr id="4" name="Прямая соединительная линия 22">
            <a:extLst>
              <a:ext uri="{FF2B5EF4-FFF2-40B4-BE49-F238E27FC236}">
                <a16:creationId xmlns:a16="http://schemas.microsoft.com/office/drawing/2014/main" id="{6CDDBFCB-4FD7-4F96-9AB6-C41285043FD3}"/>
              </a:ext>
            </a:extLst>
          </p:cNvPr>
          <p:cNvCxnSpPr/>
          <p:nvPr/>
        </p:nvCxnSpPr>
        <p:spPr>
          <a:xfrm>
            <a:off x="546538" y="3633952"/>
            <a:ext cx="2819400" cy="0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4A70EFD-F0BF-448D-B0BB-7A0939C28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72120"/>
              </p:ext>
            </p:extLst>
          </p:nvPr>
        </p:nvGraphicFramePr>
        <p:xfrm>
          <a:off x="4039632" y="1048805"/>
          <a:ext cx="7606406" cy="4908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0923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70EF-D858-4D58-9E7D-C8C05666A2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C8855"/>
          </a:solidFill>
          <a:ln>
            <a:solidFill>
              <a:srgbClr val="2C8855"/>
            </a:solidFill>
          </a:ln>
        </p:spPr>
        <p:txBody>
          <a:bodyPr>
            <a:normAutofit/>
          </a:bodyPr>
          <a:lstStyle/>
          <a:p>
            <a:pPr marL="461963"/>
            <a:r>
              <a:rPr lang="en-US" sz="3600" b="1"/>
              <a:t>Goal A. Economic Development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269E-247B-4D33-A5FA-31E4DB4AC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rgbClr val="38A5A2"/>
          </a:solidFill>
          <a:ln>
            <a:solidFill>
              <a:srgbClr val="54C4C4"/>
            </a:solidFill>
          </a:ln>
        </p:spPr>
        <p:txBody>
          <a:bodyPr lIns="182880" tIns="182880" rIns="91440"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>
                <a:solidFill>
                  <a:schemeClr val="bg1"/>
                </a:solidFill>
              </a:rPr>
              <a:t>Key Objectives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Promote Business Retention and Attraction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Increase Density to Accommodate Mixed-Use Development (residential/commercial)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Ensure Application of “Smart” Growth Policies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Promote Wilton Manors as a Tourist Destination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CB320-A1BE-4848-B69A-5AA665F1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7" name="Content Placeholder 6" descr="A group of people posing for a photo in front of a store&#10;&#10;Description automatically generated">
            <a:extLst>
              <a:ext uri="{FF2B5EF4-FFF2-40B4-BE49-F238E27FC236}">
                <a16:creationId xmlns:a16="http://schemas.microsoft.com/office/drawing/2014/main" id="{6DB595D3-E278-4AFC-B5F3-874F2CC97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5169"/>
          <a:stretch/>
        </p:blipFill>
        <p:spPr>
          <a:xfrm>
            <a:off x="6258971" y="1600200"/>
            <a:ext cx="5262058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9485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5F6620-5A2A-5B41-B8AA-8AECE324E5C9}"/>
              </a:ext>
            </a:extLst>
          </p:cNvPr>
          <p:cNvSpPr/>
          <p:nvPr/>
        </p:nvSpPr>
        <p:spPr>
          <a:xfrm rot="16200000">
            <a:off x="5126614" y="-3150659"/>
            <a:ext cx="1935596" cy="12188825"/>
          </a:xfrm>
          <a:prstGeom prst="rect">
            <a:avLst/>
          </a:prstGeom>
          <a:solidFill>
            <a:srgbClr val="2C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059" name="Группа 10">
            <a:extLst>
              <a:ext uri="{FF2B5EF4-FFF2-40B4-BE49-F238E27FC236}">
                <a16:creationId xmlns:a16="http://schemas.microsoft.com/office/drawing/2014/main" id="{0D245218-DF32-FA46-A783-D8AE1DEBC4C6}"/>
              </a:ext>
            </a:extLst>
          </p:cNvPr>
          <p:cNvGrpSpPr>
            <a:grpSpLocks/>
          </p:cNvGrpSpPr>
          <p:nvPr/>
        </p:nvGrpSpPr>
        <p:grpSpPr bwMode="auto">
          <a:xfrm>
            <a:off x="5111723" y="958679"/>
            <a:ext cx="1968553" cy="1935595"/>
            <a:chOff x="15119870" y="3304224"/>
            <a:chExt cx="5645152" cy="564515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C3B9D8D-7E33-B040-80AD-731516D1A142}"/>
                </a:ext>
              </a:extLst>
            </p:cNvPr>
            <p:cNvSpPr/>
            <p:nvPr/>
          </p:nvSpPr>
          <p:spPr>
            <a:xfrm>
              <a:off x="15119870" y="3304224"/>
              <a:ext cx="5645152" cy="56451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62" name="TextBox 12">
              <a:extLst>
                <a:ext uri="{FF2B5EF4-FFF2-40B4-BE49-F238E27FC236}">
                  <a16:creationId xmlns:a16="http://schemas.microsoft.com/office/drawing/2014/main" id="{ADF8B35B-6F5B-714B-A022-8BE60DA57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2815" y="4371471"/>
              <a:ext cx="5010150" cy="4577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?</a:t>
              </a:r>
              <a:endParaRPr kumimoji="0" lang="ru-RU" altLang="en-US" sz="1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802E93-ACA9-D641-AABC-1C960F06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" y="3109349"/>
            <a:ext cx="12192000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Discussion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B2C02E4-5BB1-42F5-A639-84DDEEC73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2636" y="4126627"/>
            <a:ext cx="5791200" cy="2362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i="1" dirty="0"/>
              <a:t>How would you change</a:t>
            </a:r>
          </a:p>
          <a:p>
            <a:pPr>
              <a:spcBef>
                <a:spcPts val="600"/>
              </a:spcBef>
            </a:pPr>
            <a:r>
              <a:rPr lang="en-US" i="1" dirty="0"/>
              <a:t>or revise the key objectives to ensure outcomes are achieved?</a:t>
            </a:r>
          </a:p>
        </p:txBody>
      </p:sp>
    </p:spTree>
    <p:extLst>
      <p:ext uri="{BB962C8B-B14F-4D97-AF65-F5344CB8AC3E}">
        <p14:creationId xmlns:p14="http://schemas.microsoft.com/office/powerpoint/2010/main" val="279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70EF-D858-4D58-9E7D-C8C05666A2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C8855"/>
          </a:solidFill>
          <a:ln>
            <a:solidFill>
              <a:srgbClr val="2C8855"/>
            </a:solidFill>
          </a:ln>
        </p:spPr>
        <p:txBody>
          <a:bodyPr>
            <a:normAutofit/>
          </a:bodyPr>
          <a:lstStyle/>
          <a:p>
            <a:pPr marL="461963"/>
            <a:r>
              <a:rPr lang="en-US" sz="3600" b="1"/>
              <a:t>Goal B. Quality of Life and Livability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269E-247B-4D33-A5FA-31E4DB4AC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rgbClr val="38A5A2"/>
          </a:solidFill>
          <a:ln>
            <a:solidFill>
              <a:srgbClr val="54C4C4"/>
            </a:solidFill>
          </a:ln>
        </p:spPr>
        <p:txBody>
          <a:bodyPr lIns="182880" tIns="18288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>
                <a:solidFill>
                  <a:schemeClr val="bg1"/>
                </a:solidFill>
              </a:rPr>
              <a:t>Key Objectives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Improve Pedestrian Infrastructure and Amenities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Enhance Beautification and Cleanliness of the City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Support Proactive Public Safety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Promote Recreation and Open Space 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CB320-A1BE-4848-B69A-5AA665F1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8" name="Content Placeholder 22" descr="A picture containing water, outdoor, boat, tree&#10;&#10;Description automatically generated">
            <a:extLst>
              <a:ext uri="{FF2B5EF4-FFF2-40B4-BE49-F238E27FC236}">
                <a16:creationId xmlns:a16="http://schemas.microsoft.com/office/drawing/2014/main" id="{6359B371-3E54-47DD-BF62-E5CCB5180D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r="12512" b="2"/>
          <a:stretch/>
        </p:blipFill>
        <p:spPr>
          <a:xfrm>
            <a:off x="6238387" y="1600200"/>
            <a:ext cx="5303226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605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5F6620-5A2A-5B41-B8AA-8AECE324E5C9}"/>
              </a:ext>
            </a:extLst>
          </p:cNvPr>
          <p:cNvSpPr/>
          <p:nvPr/>
        </p:nvSpPr>
        <p:spPr>
          <a:xfrm rot="16200000">
            <a:off x="5126614" y="-3150659"/>
            <a:ext cx="1935596" cy="12188825"/>
          </a:xfrm>
          <a:prstGeom prst="rect">
            <a:avLst/>
          </a:prstGeom>
          <a:solidFill>
            <a:srgbClr val="2C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059" name="Группа 10">
            <a:extLst>
              <a:ext uri="{FF2B5EF4-FFF2-40B4-BE49-F238E27FC236}">
                <a16:creationId xmlns:a16="http://schemas.microsoft.com/office/drawing/2014/main" id="{0D245218-DF32-FA46-A783-D8AE1DEBC4C6}"/>
              </a:ext>
            </a:extLst>
          </p:cNvPr>
          <p:cNvGrpSpPr>
            <a:grpSpLocks/>
          </p:cNvGrpSpPr>
          <p:nvPr/>
        </p:nvGrpSpPr>
        <p:grpSpPr bwMode="auto">
          <a:xfrm>
            <a:off x="5111723" y="958679"/>
            <a:ext cx="1968553" cy="1935595"/>
            <a:chOff x="15119870" y="3304224"/>
            <a:chExt cx="5645152" cy="564515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C3B9D8D-7E33-B040-80AD-731516D1A142}"/>
                </a:ext>
              </a:extLst>
            </p:cNvPr>
            <p:cNvSpPr/>
            <p:nvPr/>
          </p:nvSpPr>
          <p:spPr>
            <a:xfrm>
              <a:off x="15119870" y="3304224"/>
              <a:ext cx="5645152" cy="56451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62" name="TextBox 12">
              <a:extLst>
                <a:ext uri="{FF2B5EF4-FFF2-40B4-BE49-F238E27FC236}">
                  <a16:creationId xmlns:a16="http://schemas.microsoft.com/office/drawing/2014/main" id="{ADF8B35B-6F5B-714B-A022-8BE60DA57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2815" y="4371471"/>
              <a:ext cx="5010150" cy="4577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?</a:t>
              </a:r>
              <a:endParaRPr kumimoji="0" lang="ru-RU" altLang="en-US" sz="1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802E93-ACA9-D641-AABC-1C960F06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" y="3109349"/>
            <a:ext cx="12192000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Discussion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B2C02E4-5BB1-42F5-A639-84DDEEC73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2636" y="4126627"/>
            <a:ext cx="5791200" cy="2362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i="1"/>
              <a:t>How would you change</a:t>
            </a:r>
          </a:p>
          <a:p>
            <a:pPr>
              <a:spcBef>
                <a:spcPts val="600"/>
              </a:spcBef>
            </a:pPr>
            <a:r>
              <a:rPr lang="en-US" i="1"/>
              <a:t>or revise the key objectives to ensure outcomes are achieved?</a:t>
            </a:r>
          </a:p>
        </p:txBody>
      </p:sp>
    </p:spTree>
    <p:extLst>
      <p:ext uri="{BB962C8B-B14F-4D97-AF65-F5344CB8AC3E}">
        <p14:creationId xmlns:p14="http://schemas.microsoft.com/office/powerpoint/2010/main" val="32413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70EF-D858-4D58-9E7D-C8C05666A2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C8855"/>
          </a:solidFill>
          <a:ln>
            <a:solidFill>
              <a:srgbClr val="2C8855"/>
            </a:solidFill>
          </a:ln>
        </p:spPr>
        <p:txBody>
          <a:bodyPr>
            <a:normAutofit/>
          </a:bodyPr>
          <a:lstStyle/>
          <a:p>
            <a:pPr marL="461963"/>
            <a:r>
              <a:rPr lang="en-US" sz="3600" b="1"/>
              <a:t>Goal C. Efficient and High Performing Government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269E-247B-4D33-A5FA-31E4DB4AC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rgbClr val="38A5A2"/>
          </a:solidFill>
          <a:ln>
            <a:solidFill>
              <a:srgbClr val="54C4C4"/>
            </a:solidFill>
          </a:ln>
        </p:spPr>
        <p:txBody>
          <a:bodyPr lIns="182880" tIns="182880"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>
                <a:solidFill>
                  <a:schemeClr val="bg1"/>
                </a:solidFill>
              </a:rPr>
              <a:t>Key Objectives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Identify City Government Operational Efficiencies and Improvements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Determine Technology Upgrades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Enhance Public Outreach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Promote Greater Diversity on Wilton Manors Boards and Commissions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CB320-A1BE-4848-B69A-5AA665F1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Content Placeholder 7" descr=".jpg">
            <a:extLst>
              <a:ext uri="{FF2B5EF4-FFF2-40B4-BE49-F238E27FC236}">
                <a16:creationId xmlns:a16="http://schemas.microsoft.com/office/drawing/2014/main" id="{BBAE0B9F-254E-4243-92D1-729D3B33F3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051" r="9179"/>
          <a:stretch/>
        </p:blipFill>
        <p:spPr>
          <a:xfrm>
            <a:off x="6182390" y="1600090"/>
            <a:ext cx="5296215" cy="4343623"/>
          </a:xfrm>
        </p:spPr>
      </p:pic>
    </p:spTree>
    <p:extLst>
      <p:ext uri="{BB962C8B-B14F-4D97-AF65-F5344CB8AC3E}">
        <p14:creationId xmlns:p14="http://schemas.microsoft.com/office/powerpoint/2010/main" val="364417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5F6620-5A2A-5B41-B8AA-8AECE324E5C9}"/>
              </a:ext>
            </a:extLst>
          </p:cNvPr>
          <p:cNvSpPr/>
          <p:nvPr/>
        </p:nvSpPr>
        <p:spPr>
          <a:xfrm rot="16200000">
            <a:off x="5126614" y="-3150659"/>
            <a:ext cx="1935596" cy="12188825"/>
          </a:xfrm>
          <a:prstGeom prst="rect">
            <a:avLst/>
          </a:prstGeom>
          <a:solidFill>
            <a:srgbClr val="2C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059" name="Группа 10">
            <a:extLst>
              <a:ext uri="{FF2B5EF4-FFF2-40B4-BE49-F238E27FC236}">
                <a16:creationId xmlns:a16="http://schemas.microsoft.com/office/drawing/2014/main" id="{0D245218-DF32-FA46-A783-D8AE1DEBC4C6}"/>
              </a:ext>
            </a:extLst>
          </p:cNvPr>
          <p:cNvGrpSpPr>
            <a:grpSpLocks/>
          </p:cNvGrpSpPr>
          <p:nvPr/>
        </p:nvGrpSpPr>
        <p:grpSpPr bwMode="auto">
          <a:xfrm>
            <a:off x="5111723" y="958679"/>
            <a:ext cx="1968553" cy="1935595"/>
            <a:chOff x="15119870" y="3304224"/>
            <a:chExt cx="5645152" cy="564515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C3B9D8D-7E33-B040-80AD-731516D1A142}"/>
                </a:ext>
              </a:extLst>
            </p:cNvPr>
            <p:cNvSpPr/>
            <p:nvPr/>
          </p:nvSpPr>
          <p:spPr>
            <a:xfrm>
              <a:off x="15119870" y="3304224"/>
              <a:ext cx="5645152" cy="56451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62" name="TextBox 12">
              <a:extLst>
                <a:ext uri="{FF2B5EF4-FFF2-40B4-BE49-F238E27FC236}">
                  <a16:creationId xmlns:a16="http://schemas.microsoft.com/office/drawing/2014/main" id="{ADF8B35B-6F5B-714B-A022-8BE60DA57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2815" y="4371471"/>
              <a:ext cx="5010150" cy="4577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?</a:t>
              </a:r>
              <a:endParaRPr kumimoji="0" lang="ru-RU" altLang="en-US" sz="1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802E93-ACA9-D641-AABC-1C960F06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" y="3109349"/>
            <a:ext cx="12192000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Discussion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B2C02E4-5BB1-42F5-A639-84DDEEC73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2636" y="4126627"/>
            <a:ext cx="5791200" cy="2362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i="1"/>
              <a:t>How would you change</a:t>
            </a:r>
          </a:p>
          <a:p>
            <a:pPr>
              <a:spcBef>
                <a:spcPts val="600"/>
              </a:spcBef>
            </a:pPr>
            <a:r>
              <a:rPr lang="en-US" i="1"/>
              <a:t>or revise the key objectives to ensure outcomes are achieved?</a:t>
            </a:r>
          </a:p>
        </p:txBody>
      </p:sp>
    </p:spTree>
    <p:extLst>
      <p:ext uri="{BB962C8B-B14F-4D97-AF65-F5344CB8AC3E}">
        <p14:creationId xmlns:p14="http://schemas.microsoft.com/office/powerpoint/2010/main" val="34383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70EF-D858-4D58-9E7D-C8C05666A2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C8855"/>
          </a:solidFill>
          <a:ln>
            <a:solidFill>
              <a:srgbClr val="2C8855"/>
            </a:solidFill>
          </a:ln>
        </p:spPr>
        <p:txBody>
          <a:bodyPr>
            <a:normAutofit/>
          </a:bodyPr>
          <a:lstStyle/>
          <a:p>
            <a:pPr marL="461963"/>
            <a:r>
              <a:rPr lang="en-US" sz="3600" b="1"/>
              <a:t>Goal D. Fiscal Responsibility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269E-247B-4D33-A5FA-31E4DB4AC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rgbClr val="38A5A2"/>
          </a:solidFill>
          <a:ln>
            <a:solidFill>
              <a:srgbClr val="54C4C4"/>
            </a:solidFill>
          </a:ln>
        </p:spPr>
        <p:txBody>
          <a:bodyPr lIns="182880" tIns="18288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>
                <a:solidFill>
                  <a:schemeClr val="bg1"/>
                </a:solidFill>
              </a:rPr>
              <a:t>Key Objectives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Pursue Economic Sustainability (balanced revenue model)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Identify Future Funding for Major Projects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Develop a Long-Term Financial Plan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CB320-A1BE-4848-B69A-5AA665F1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9" name="Content Placeholder 15">
            <a:extLst>
              <a:ext uri="{FF2B5EF4-FFF2-40B4-BE49-F238E27FC236}">
                <a16:creationId xmlns:a16="http://schemas.microsoft.com/office/drawing/2014/main" id="{77435686-839D-4433-861C-A8A37A3AEC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88" r="-5475"/>
          <a:stretch/>
        </p:blipFill>
        <p:spPr>
          <a:xfrm>
            <a:off x="6197600" y="1643442"/>
            <a:ext cx="5384800" cy="4256916"/>
          </a:xfrm>
        </p:spPr>
      </p:pic>
    </p:spTree>
    <p:extLst>
      <p:ext uri="{BB962C8B-B14F-4D97-AF65-F5344CB8AC3E}">
        <p14:creationId xmlns:p14="http://schemas.microsoft.com/office/powerpoint/2010/main" val="3541647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5F6620-5A2A-5B41-B8AA-8AECE324E5C9}"/>
              </a:ext>
            </a:extLst>
          </p:cNvPr>
          <p:cNvSpPr/>
          <p:nvPr/>
        </p:nvSpPr>
        <p:spPr>
          <a:xfrm rot="16200000">
            <a:off x="5126614" y="-3150659"/>
            <a:ext cx="1935596" cy="12188825"/>
          </a:xfrm>
          <a:prstGeom prst="rect">
            <a:avLst/>
          </a:prstGeom>
          <a:solidFill>
            <a:srgbClr val="2C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059" name="Группа 10">
            <a:extLst>
              <a:ext uri="{FF2B5EF4-FFF2-40B4-BE49-F238E27FC236}">
                <a16:creationId xmlns:a16="http://schemas.microsoft.com/office/drawing/2014/main" id="{0D245218-DF32-FA46-A783-D8AE1DEBC4C6}"/>
              </a:ext>
            </a:extLst>
          </p:cNvPr>
          <p:cNvGrpSpPr>
            <a:grpSpLocks/>
          </p:cNvGrpSpPr>
          <p:nvPr/>
        </p:nvGrpSpPr>
        <p:grpSpPr bwMode="auto">
          <a:xfrm>
            <a:off x="5111723" y="958679"/>
            <a:ext cx="1968553" cy="1935595"/>
            <a:chOff x="15119870" y="3304224"/>
            <a:chExt cx="5645152" cy="564515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C3B9D8D-7E33-B040-80AD-731516D1A142}"/>
                </a:ext>
              </a:extLst>
            </p:cNvPr>
            <p:cNvSpPr/>
            <p:nvPr/>
          </p:nvSpPr>
          <p:spPr>
            <a:xfrm>
              <a:off x="15119870" y="3304224"/>
              <a:ext cx="5645152" cy="56451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62" name="TextBox 12">
              <a:extLst>
                <a:ext uri="{FF2B5EF4-FFF2-40B4-BE49-F238E27FC236}">
                  <a16:creationId xmlns:a16="http://schemas.microsoft.com/office/drawing/2014/main" id="{ADF8B35B-6F5B-714B-A022-8BE60DA57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2815" y="4371471"/>
              <a:ext cx="5010150" cy="4577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?</a:t>
              </a:r>
              <a:endParaRPr kumimoji="0" lang="ru-RU" altLang="en-US" sz="1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802E93-ACA9-D641-AABC-1C960F06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" y="3109349"/>
            <a:ext cx="12192000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Discussion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B2C02E4-5BB1-42F5-A639-84DDEEC73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2636" y="4126627"/>
            <a:ext cx="5791200" cy="2362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i="1"/>
              <a:t>How would you change</a:t>
            </a:r>
          </a:p>
          <a:p>
            <a:pPr>
              <a:spcBef>
                <a:spcPts val="600"/>
              </a:spcBef>
            </a:pPr>
            <a:r>
              <a:rPr lang="en-US" i="1"/>
              <a:t>or revise the key objectives to ensure outcomes are achieved?</a:t>
            </a:r>
          </a:p>
        </p:txBody>
      </p:sp>
    </p:spTree>
    <p:extLst>
      <p:ext uri="{BB962C8B-B14F-4D97-AF65-F5344CB8AC3E}">
        <p14:creationId xmlns:p14="http://schemas.microsoft.com/office/powerpoint/2010/main" val="33794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70EF-D858-4D58-9E7D-C8C05666A2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C8855"/>
          </a:solidFill>
          <a:ln>
            <a:solidFill>
              <a:srgbClr val="2C8855"/>
            </a:solidFill>
          </a:ln>
        </p:spPr>
        <p:txBody>
          <a:bodyPr>
            <a:normAutofit/>
          </a:bodyPr>
          <a:lstStyle/>
          <a:p>
            <a:pPr marL="461963"/>
            <a:r>
              <a:rPr lang="en-US" sz="3600" b="1"/>
              <a:t>Goal E. Environmental Sustainability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269E-247B-4D33-A5FA-31E4DB4AC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rgbClr val="38A5A2"/>
          </a:solidFill>
          <a:ln>
            <a:solidFill>
              <a:srgbClr val="54C4C4"/>
            </a:solidFill>
          </a:ln>
        </p:spPr>
        <p:txBody>
          <a:bodyPr lIns="182880" tIns="18288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>
                <a:solidFill>
                  <a:schemeClr val="bg1"/>
                </a:solidFill>
              </a:rPr>
              <a:t>Key Objectives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Improve Stormwater/ Wastewater Infrastructure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Address Climate Resiliency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2800">
                <a:solidFill>
                  <a:schemeClr val="bg1"/>
                </a:solidFill>
              </a:rPr>
              <a:t>Reduce the City’s Carbon Footprint</a:t>
            </a:r>
          </a:p>
          <a:p>
            <a:pPr marL="457200" indent="-45720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CB320-A1BE-4848-B69A-5AA665F1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2A-FB37-4B84-A5B7-C17FBE495EB2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0" name="Content Placeholder 7" descr="A picture containing tree, outdoor, bench, park&#10;&#10;Description automatically generated">
            <a:extLst>
              <a:ext uri="{FF2B5EF4-FFF2-40B4-BE49-F238E27FC236}">
                <a16:creationId xmlns:a16="http://schemas.microsoft.com/office/drawing/2014/main" id="{409648F4-B6BE-4999-9645-38C220CBB3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r="7934"/>
          <a:stretch/>
        </p:blipFill>
        <p:spPr>
          <a:xfrm>
            <a:off x="6197602" y="1600201"/>
            <a:ext cx="5385970" cy="4343400"/>
          </a:xfrm>
        </p:spPr>
      </p:pic>
    </p:spTree>
    <p:extLst>
      <p:ext uri="{BB962C8B-B14F-4D97-AF65-F5344CB8AC3E}">
        <p14:creationId xmlns:p14="http://schemas.microsoft.com/office/powerpoint/2010/main" val="4210260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5F6620-5A2A-5B41-B8AA-8AECE324E5C9}"/>
              </a:ext>
            </a:extLst>
          </p:cNvPr>
          <p:cNvSpPr/>
          <p:nvPr/>
        </p:nvSpPr>
        <p:spPr>
          <a:xfrm rot="16200000">
            <a:off x="5126614" y="-3150659"/>
            <a:ext cx="1935596" cy="12188825"/>
          </a:xfrm>
          <a:prstGeom prst="rect">
            <a:avLst/>
          </a:prstGeom>
          <a:solidFill>
            <a:srgbClr val="2C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059" name="Группа 10">
            <a:extLst>
              <a:ext uri="{FF2B5EF4-FFF2-40B4-BE49-F238E27FC236}">
                <a16:creationId xmlns:a16="http://schemas.microsoft.com/office/drawing/2014/main" id="{0D245218-DF32-FA46-A783-D8AE1DEBC4C6}"/>
              </a:ext>
            </a:extLst>
          </p:cNvPr>
          <p:cNvGrpSpPr>
            <a:grpSpLocks/>
          </p:cNvGrpSpPr>
          <p:nvPr/>
        </p:nvGrpSpPr>
        <p:grpSpPr bwMode="auto">
          <a:xfrm>
            <a:off x="5111723" y="958679"/>
            <a:ext cx="1968553" cy="1935595"/>
            <a:chOff x="15119870" y="3304224"/>
            <a:chExt cx="5645152" cy="564515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C3B9D8D-7E33-B040-80AD-731516D1A142}"/>
                </a:ext>
              </a:extLst>
            </p:cNvPr>
            <p:cNvSpPr/>
            <p:nvPr/>
          </p:nvSpPr>
          <p:spPr>
            <a:xfrm>
              <a:off x="15119870" y="3304224"/>
              <a:ext cx="5645152" cy="56451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62" name="TextBox 12">
              <a:extLst>
                <a:ext uri="{FF2B5EF4-FFF2-40B4-BE49-F238E27FC236}">
                  <a16:creationId xmlns:a16="http://schemas.microsoft.com/office/drawing/2014/main" id="{ADF8B35B-6F5B-714B-A022-8BE60DA57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2815" y="4371471"/>
              <a:ext cx="5010150" cy="4577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?</a:t>
              </a:r>
              <a:endParaRPr kumimoji="0" lang="ru-RU" altLang="en-US" sz="1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802E93-ACA9-D641-AABC-1C960F06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" y="3109349"/>
            <a:ext cx="12192000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Discussion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B2C02E4-5BB1-42F5-A639-84DDEEC73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2636" y="4126627"/>
            <a:ext cx="5791200" cy="2362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i="1"/>
              <a:t>How would you change</a:t>
            </a:r>
          </a:p>
          <a:p>
            <a:pPr>
              <a:spcBef>
                <a:spcPts val="600"/>
              </a:spcBef>
            </a:pPr>
            <a:r>
              <a:rPr lang="en-US" i="1"/>
              <a:t>or revise the key objectives to ensure outcomes are achieved?</a:t>
            </a:r>
          </a:p>
        </p:txBody>
      </p:sp>
    </p:spTree>
    <p:extLst>
      <p:ext uri="{BB962C8B-B14F-4D97-AF65-F5344CB8AC3E}">
        <p14:creationId xmlns:p14="http://schemas.microsoft.com/office/powerpoint/2010/main" val="1819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F457-CA88-4FF3-88C1-EDE02649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774332" cy="6858000"/>
          </a:xfrm>
          <a:solidFill>
            <a:srgbClr val="2C8855"/>
          </a:solidFill>
        </p:spPr>
        <p:txBody>
          <a:bodyPr anchor="t">
            <a:normAutofit/>
          </a:bodyPr>
          <a:lstStyle/>
          <a:p>
            <a:pPr algn="ctr"/>
            <a:br>
              <a:rPr lang="en-US" b="1">
                <a:solidFill>
                  <a:schemeClr val="bg1"/>
                </a:solidFill>
              </a:rPr>
            </a:br>
            <a:br>
              <a:rPr lang="en-US" b="1">
                <a:solidFill>
                  <a:schemeClr val="bg1"/>
                </a:solidFill>
              </a:rPr>
            </a:br>
            <a:br>
              <a:rPr lang="en-US" b="1">
                <a:solidFill>
                  <a:schemeClr val="bg1"/>
                </a:solidFill>
              </a:rPr>
            </a:b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4" name="Прямая соединительная линия 22">
            <a:extLst>
              <a:ext uri="{FF2B5EF4-FFF2-40B4-BE49-F238E27FC236}">
                <a16:creationId xmlns:a16="http://schemas.microsoft.com/office/drawing/2014/main" id="{6CDDBFCB-4FD7-4F96-9AB6-C41285043FD3}"/>
              </a:ext>
            </a:extLst>
          </p:cNvPr>
          <p:cNvCxnSpPr/>
          <p:nvPr/>
        </p:nvCxnSpPr>
        <p:spPr>
          <a:xfrm>
            <a:off x="546538" y="3633952"/>
            <a:ext cx="2819400" cy="0"/>
          </a:xfrm>
          <a:prstGeom prst="line">
            <a:avLst/>
          </a:prstGeom>
          <a:ln w="762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4A70EFD-F0BF-448D-B0BB-7A0939C28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178241"/>
              </p:ext>
            </p:extLst>
          </p:nvPr>
        </p:nvGraphicFramePr>
        <p:xfrm>
          <a:off x="4039056" y="554636"/>
          <a:ext cx="7606406" cy="532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77232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extLst>
              <a:ext uri="{FF2B5EF4-FFF2-40B4-BE49-F238E27FC236}">
                <a16:creationId xmlns:a16="http://schemas.microsoft.com/office/drawing/2014/main" id="{8BC1238E-45A2-4813-9CC5-806BAA1A771B}"/>
              </a:ext>
            </a:extLst>
          </p:cNvPr>
          <p:cNvSpPr/>
          <p:nvPr/>
        </p:nvSpPr>
        <p:spPr>
          <a:xfrm>
            <a:off x="931572" y="2419245"/>
            <a:ext cx="10328856" cy="3168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0F5CBE-3999-4C63-8EE5-673E64023D57}"/>
              </a:ext>
            </a:extLst>
          </p:cNvPr>
          <p:cNvSpPr/>
          <p:nvPr/>
        </p:nvSpPr>
        <p:spPr>
          <a:xfrm>
            <a:off x="0" y="5955242"/>
            <a:ext cx="12192000" cy="902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ody of water with boats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53E02F4D-B8D1-43EE-A5B9-3CEADD4582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r="36975" b="3872"/>
          <a:stretch/>
        </p:blipFill>
        <p:spPr>
          <a:xfrm>
            <a:off x="0" y="892835"/>
            <a:ext cx="12192000" cy="5965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A4703-F60F-4108-B353-093DAABB6E8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C8855"/>
          </a:solidFill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  Wrap Up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305F7D-2BF9-4DFD-85A5-8516D98CDE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36011"/>
              </p:ext>
            </p:extLst>
          </p:nvPr>
        </p:nvGraphicFramePr>
        <p:xfrm>
          <a:off x="1219200" y="2310580"/>
          <a:ext cx="10972800" cy="3347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22408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461F78E-3AE6-42EC-A8FA-A69E673D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8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30240"/>
            <a:ext cx="12192000" cy="1051699"/>
          </a:xfrm>
          <a:solidFill>
            <a:srgbClr val="2C8855"/>
          </a:solidFill>
        </p:spPr>
        <p:txBody>
          <a:bodyPr>
            <a:normAutofit/>
          </a:bodyPr>
          <a:lstStyle/>
          <a:p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8441E-04EF-4085-82FA-12F60CC5A93A}"/>
              </a:ext>
            </a:extLst>
          </p:cNvPr>
          <p:cNvSpPr txBox="1"/>
          <p:nvPr/>
        </p:nvSpPr>
        <p:spPr>
          <a:xfrm>
            <a:off x="2512141" y="4868351"/>
            <a:ext cx="808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3477B2"/>
                </a:solidFill>
              </a:rPr>
              <a:t>     </a:t>
            </a:r>
            <a:r>
              <a:rPr lang="en-US" sz="2000">
                <a:solidFill>
                  <a:srgbClr val="3477B2"/>
                </a:solidFill>
              </a:rPr>
              <a:t>Jacquelyn McCray, Partner | jmccray@managementpartners.com</a:t>
            </a:r>
          </a:p>
          <a:p>
            <a:pPr algn="ctr"/>
            <a:r>
              <a:rPr lang="en-US" sz="2000">
                <a:solidFill>
                  <a:srgbClr val="3477B2"/>
                </a:solidFill>
              </a:rPr>
              <a:t>Sam Lieberman, Senior Manager | slieberman@managementpartners.com</a:t>
            </a:r>
          </a:p>
        </p:txBody>
      </p:sp>
    </p:spTree>
    <p:extLst>
      <p:ext uri="{BB962C8B-B14F-4D97-AF65-F5344CB8AC3E}">
        <p14:creationId xmlns:p14="http://schemas.microsoft.com/office/powerpoint/2010/main" val="184673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8">
            <a:extLst>
              <a:ext uri="{FF2B5EF4-FFF2-40B4-BE49-F238E27FC236}">
                <a16:creationId xmlns:a16="http://schemas.microsoft.com/office/drawing/2014/main" id="{3573736E-2CDF-024E-8B47-C19F562785A6}"/>
              </a:ext>
            </a:extLst>
          </p:cNvPr>
          <p:cNvSpPr/>
          <p:nvPr/>
        </p:nvSpPr>
        <p:spPr>
          <a:xfrm rot="16200000">
            <a:off x="6976371" y="1642370"/>
            <a:ext cx="6858002" cy="3573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40C49-E9AB-D44F-8DFD-F0C6D71C0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343" y="1327021"/>
            <a:ext cx="3370057" cy="2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en-US" altLang="en-US" sz="3200" b="1">
              <a:solidFill>
                <a:srgbClr val="FFFFFF"/>
              </a:solidFill>
              <a:latin typeface="Bebas Neue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en-US" sz="3200" b="1">
              <a:solidFill>
                <a:srgbClr val="FFFFFF"/>
              </a:solidFill>
              <a:latin typeface="Bebas Neue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rPr>
              <a:t>Strategic Planning </a:t>
            </a:r>
            <a:r>
              <a:rPr lang="en-US" altLang="en-US" sz="3200" b="1">
                <a:solidFill>
                  <a:srgbClr val="FFFFFF"/>
                </a:solidFill>
                <a:latin typeface="Bebas Neue"/>
              </a:rPr>
              <a:t>Process</a:t>
            </a:r>
            <a:endParaRPr kumimoji="0" lang="en-US" altLang="en-US" sz="3200" b="1" i="0" u="none" strike="noStrike" kern="1200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>
                <a:solidFill>
                  <a:srgbClr val="FFFFFF"/>
                </a:solidFill>
                <a:latin typeface="Bebas Neue"/>
              </a:rPr>
              <a:t>Overview</a:t>
            </a:r>
            <a:r>
              <a:rPr kumimoji="0" lang="en-US" altLang="en-US" sz="3200" b="1" i="0" u="none" strike="noStrike" kern="1200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</a:b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28C3EFE-B54E-402A-A6B1-7DA8C24E9D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057894"/>
              </p:ext>
            </p:extLst>
          </p:nvPr>
        </p:nvGraphicFramePr>
        <p:xfrm>
          <a:off x="-85875" y="325989"/>
          <a:ext cx="8565634" cy="5797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22">
            <a:extLst>
              <a:ext uri="{FF2B5EF4-FFF2-40B4-BE49-F238E27FC236}">
                <a16:creationId xmlns:a16="http://schemas.microsoft.com/office/drawing/2014/main" id="{F07B36D8-5430-41CE-8F17-D2A9AAD82605}"/>
              </a:ext>
            </a:extLst>
          </p:cNvPr>
          <p:cNvCxnSpPr/>
          <p:nvPr/>
        </p:nvCxnSpPr>
        <p:spPr>
          <a:xfrm>
            <a:off x="8896709" y="3582838"/>
            <a:ext cx="2819400" cy="0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016777-A4D9-4B48-B1A0-F63C900B6AD9}"/>
              </a:ext>
            </a:extLst>
          </p:cNvPr>
          <p:cNvSpPr/>
          <p:nvPr/>
        </p:nvSpPr>
        <p:spPr>
          <a:xfrm>
            <a:off x="2282252" y="887166"/>
            <a:ext cx="734843" cy="4844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4ECF70-0906-4826-8D1A-572A5E535C25}"/>
              </a:ext>
            </a:extLst>
          </p:cNvPr>
          <p:cNvSpPr/>
          <p:nvPr/>
        </p:nvSpPr>
        <p:spPr>
          <a:xfrm>
            <a:off x="1873770" y="1005122"/>
            <a:ext cx="1004341" cy="506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566442-488D-435E-8283-8FF19247A38B}"/>
              </a:ext>
            </a:extLst>
          </p:cNvPr>
          <p:cNvSpPr/>
          <p:nvPr/>
        </p:nvSpPr>
        <p:spPr>
          <a:xfrm>
            <a:off x="152400" y="152400"/>
            <a:ext cx="9220200" cy="6553200"/>
          </a:xfrm>
          <a:prstGeom prst="rect">
            <a:avLst/>
          </a:prstGeom>
          <a:solidFill>
            <a:srgbClr val="2C8855"/>
          </a:solidFill>
          <a:ln>
            <a:solidFill>
              <a:srgbClr val="2C8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F9A1B4-4AE8-4435-AB21-4BAF1D18392C}"/>
              </a:ext>
            </a:extLst>
          </p:cNvPr>
          <p:cNvSpPr/>
          <p:nvPr/>
        </p:nvSpPr>
        <p:spPr>
          <a:xfrm>
            <a:off x="9525000" y="152400"/>
            <a:ext cx="2514600" cy="6553200"/>
          </a:xfrm>
          <a:prstGeom prst="rect">
            <a:avLst/>
          </a:prstGeom>
          <a:solidFill>
            <a:srgbClr val="54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AAFEAF-3C9F-461E-8813-2D84E590C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33" y="2307577"/>
            <a:ext cx="7998133" cy="21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Lato Light" pitchFamily="34" charset="0"/>
                <a:ea typeface="+mj-ea"/>
                <a:cs typeface="+mj-cs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5400" b="1">
                <a:solidFill>
                  <a:schemeClr val="bg1"/>
                </a:solidFill>
                <a:latin typeface="Bebas Neue"/>
              </a:rPr>
              <a:t>Environmental Scan and 2015-2020 Strategic Plan Accomplishments </a:t>
            </a:r>
          </a:p>
        </p:txBody>
      </p:sp>
      <p:cxnSp>
        <p:nvCxnSpPr>
          <p:cNvPr id="5" name="Прямая соединительная линия 22">
            <a:extLst>
              <a:ext uri="{FF2B5EF4-FFF2-40B4-BE49-F238E27FC236}">
                <a16:creationId xmlns:a16="http://schemas.microsoft.com/office/drawing/2014/main" id="{8EED6EEB-6347-44A0-AF98-42A27C971D1F}"/>
              </a:ext>
            </a:extLst>
          </p:cNvPr>
          <p:cNvCxnSpPr/>
          <p:nvPr/>
        </p:nvCxnSpPr>
        <p:spPr>
          <a:xfrm>
            <a:off x="3424083" y="4550423"/>
            <a:ext cx="2819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0A70B3-CDA6-42C9-AA88-536AB27AD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3736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DEMOGRAPHICS</a:t>
            </a:r>
            <a:br>
              <a:rPr lang="en-US"/>
            </a:br>
            <a:r>
              <a:rPr lang="en-US"/>
              <a:t>Current Population: 12,756</a:t>
            </a:r>
            <a:br>
              <a:rPr lang="en-US"/>
            </a:br>
            <a:r>
              <a:rPr lang="en-US" sz="2400"/>
              <a:t>&lt;1% population growth annually over a 10-year period</a:t>
            </a:r>
          </a:p>
        </p:txBody>
      </p:sp>
      <p:pic>
        <p:nvPicPr>
          <p:cNvPr id="7174" name="Picture 6" descr="Image result for demographics clip art free">
            <a:extLst>
              <a:ext uri="{FF2B5EF4-FFF2-40B4-BE49-F238E27FC236}">
                <a16:creationId xmlns:a16="http://schemas.microsoft.com/office/drawing/2014/main" id="{2689107E-F193-41E2-9DC7-D4A18CF7F2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284"/>
            <a:ext cx="3987494" cy="36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1D87400-2CA4-4120-BDA8-D3BE520E003D}"/>
              </a:ext>
            </a:extLst>
          </p:cNvPr>
          <p:cNvGraphicFramePr>
            <a:graphicFrameLocks/>
          </p:cNvGraphicFramePr>
          <p:nvPr/>
        </p:nvGraphicFramePr>
        <p:xfrm>
          <a:off x="4131325" y="3100104"/>
          <a:ext cx="9966180" cy="3542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16D76E1-BC42-41FA-9EC4-27CFED4BA0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422947"/>
              </p:ext>
            </p:extLst>
          </p:nvPr>
        </p:nvGraphicFramePr>
        <p:xfrm>
          <a:off x="3838729" y="2248401"/>
          <a:ext cx="7503722" cy="4106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800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47B2-1218-479A-996F-7DABCD587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Who Is Wilton Manors?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E3F7D4C-0AFB-4402-BCB7-60040D444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104933"/>
              </p:ext>
            </p:extLst>
          </p:nvPr>
        </p:nvGraphicFramePr>
        <p:xfrm>
          <a:off x="221255" y="1690688"/>
          <a:ext cx="5694803" cy="502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783DF599-EC1A-431A-B360-45FC38A9BE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7460736"/>
              </p:ext>
            </p:extLst>
          </p:nvPr>
        </p:nvGraphicFramePr>
        <p:xfrm>
          <a:off x="5787483" y="1476664"/>
          <a:ext cx="5989437" cy="4695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5785483"/>
      </p:ext>
    </p:extLst>
  </p:cSld>
  <p:clrMapOvr>
    <a:masterClrMapping/>
  </p:clrMapOvr>
</p:sld>
</file>

<file path=ppt/theme/theme1.xml><?xml version="1.0" encoding="utf-8"?>
<a:theme xmlns:a="http://schemas.openxmlformats.org/drawingml/2006/main" name="MP PowerPoint">
  <a:themeElements>
    <a:clrScheme name="Custom 9">
      <a:dk1>
        <a:srgbClr val="000000"/>
      </a:dk1>
      <a:lt1>
        <a:sysClr val="window" lastClr="FFFFFF"/>
      </a:lt1>
      <a:dk2>
        <a:srgbClr val="293837"/>
      </a:dk2>
      <a:lt2>
        <a:srgbClr val="D9E6E6"/>
      </a:lt2>
      <a:accent1>
        <a:srgbClr val="2C8855"/>
      </a:accent1>
      <a:accent2>
        <a:srgbClr val="54C4C4"/>
      </a:accent2>
      <a:accent3>
        <a:srgbClr val="7FCB9A"/>
      </a:accent3>
      <a:accent4>
        <a:srgbClr val="9EC0B2"/>
      </a:accent4>
      <a:accent5>
        <a:srgbClr val="5AA2AE"/>
      </a:accent5>
      <a:accent6>
        <a:srgbClr val="899798"/>
      </a:accent6>
      <a:hlink>
        <a:srgbClr val="4A8889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D619DB161434E92C0192E7160DEC1" ma:contentTypeVersion="42" ma:contentTypeDescription="Create a new document." ma:contentTypeScope="" ma:versionID="0414b6f08321d69676cf61c97cdf0f29">
  <xsd:schema xmlns:xsd="http://www.w3.org/2001/XMLSchema" xmlns:xs="http://www.w3.org/2001/XMLSchema" xmlns:p="http://schemas.microsoft.com/office/2006/metadata/properties" xmlns:ns1="http://schemas.microsoft.com/sharepoint/v3" xmlns:ns2="4bf3a02a-ec89-487e-8ab9-f777a2d97c42" xmlns:ns3="c9ce468d-ae39-4c4b-ab70-9524d20b6fce" xmlns:ns4="http://schemas.microsoft.com/sharepoint/v4" targetNamespace="http://schemas.microsoft.com/office/2006/metadata/properties" ma:root="true" ma:fieldsID="aaaaa5eee775e7baf6870460efde09f5" ns1:_="" ns2:_="" ns3:_="" ns4:_="">
    <xsd:import namespace="http://schemas.microsoft.com/sharepoint/v3"/>
    <xsd:import namespace="4bf3a02a-ec89-487e-8ab9-f777a2d97c42"/>
    <xsd:import namespace="c9ce468d-ae39-4c4b-ab70-9524d20b6fc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tate" minOccurs="0"/>
                <xsd:element ref="ns2:Jurisdiction" minOccurs="0"/>
                <xsd:element ref="ns2:fa18c3985236410ca18245ad4418f707" minOccurs="0"/>
                <xsd:element ref="ns3:TaxCatchAll" minOccurs="0"/>
                <xsd:element ref="ns3:SharedWithUsers" minOccurs="0"/>
                <xsd:element ref="ns3:SharedWithDetails" minOccurs="0"/>
                <xsd:element ref="ns2:a9091fe8f52248b5a39c400aaa99609e" minOccurs="0"/>
                <xsd:element ref="ns1:_dlc_ExpireDateSaved" minOccurs="0"/>
                <xsd:element ref="ns1:_dlc_ExpireDate" minOccurs="0"/>
                <xsd:element ref="ns1:_dlc_Exempt" minOccurs="0"/>
                <xsd:element ref="ns4:IconOverlay" minOccurs="0"/>
                <xsd:element ref="ns1:_vti_ItemDeclaredRecord" minOccurs="0"/>
                <xsd:element ref="ns1:_vti_ItemHoldRecordStatus" minOccurs="0"/>
                <xsd:element ref="ns2:a2db1e5afc014e768d9a2e2a02b1a5be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17" nillable="true" ma:displayName="Original Expiration Date" ma:description="" ma:hidden="true" ma:internalName="_dlc_ExpireDateSaved" ma:readOnly="true">
      <xsd:simpleType>
        <xsd:restriction base="dms:DateTime"/>
      </xsd:simpleType>
    </xsd:element>
    <xsd:element name="_dlc_ExpireDate" ma:index="18" nillable="true" ma:displayName="Expiration Date" ma:description="" ma:hidden="true" ma:indexed="true" ma:internalName="_dlc_ExpireDate" ma:readOnly="true">
      <xsd:simpleType>
        <xsd:restriction base="dms:DateTime"/>
      </xsd:simpleType>
    </xsd:element>
    <xsd:element name="_dlc_Exempt" ma:index="19" nillable="true" ma:displayName="Exempt from Policy" ma:description="" ma:hidden="true" ma:internalName="_dlc_Exempt" ma:readOnly="true">
      <xsd:simpleType>
        <xsd:restriction base="dms:Unknown"/>
      </xsd:simpleType>
    </xsd:element>
    <xsd:element name="_vti_ItemDeclaredRecord" ma:index="21" nillable="true" ma:displayName="Declared Record" ma:description="" ma:hidden="true" ma:internalName="_vti_ItemDeclaredRecord" ma:readOnly="true">
      <xsd:simpleType>
        <xsd:restriction base="dms:DateTime"/>
      </xsd:simpleType>
    </xsd:element>
    <xsd:element name="_vti_ItemHoldRecordStatus" ma:index="22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f3a02a-ec89-487e-8ab9-f777a2d97c42" elementFormDefault="qualified">
    <xsd:import namespace="http://schemas.microsoft.com/office/2006/documentManagement/types"/>
    <xsd:import namespace="http://schemas.microsoft.com/office/infopath/2007/PartnerControls"/>
    <xsd:element name="State" ma:index="8" nillable="true" ma:displayName="State" ma:hidden="true" ma:indexed="true" ma:internalName="State" ma:readOnly="false">
      <xsd:simpleType>
        <xsd:restriction base="dms:Text">
          <xsd:maxLength value="255"/>
        </xsd:restriction>
      </xsd:simpleType>
    </xsd:element>
    <xsd:element name="Jurisdiction" ma:index="9" nillable="true" ma:displayName="Jurisdiction" ma:hidden="true" ma:indexed="true" ma:internalName="Jurisdiction" ma:readOnly="false">
      <xsd:simpleType>
        <xsd:restriction base="dms:Text">
          <xsd:maxLength value="255"/>
        </xsd:restriction>
      </xsd:simpleType>
    </xsd:element>
    <xsd:element name="fa18c3985236410ca18245ad4418f707" ma:index="11" ma:taxonomy="true" ma:internalName="fa18c3985236410ca18245ad4418f707" ma:taxonomyFieldName="Project" ma:displayName="Project" ma:indexed="true" ma:readOnly="false" ma:default="" ma:fieldId="{fa18c398-5236-410c-a182-45ad4418f707}" ma:sspId="15440a52-8c7a-4be2-9e01-86aa73a6bcb8" ma:termSetId="92ddf803-9a67-43ca-b6d2-070f94ad7e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9091fe8f52248b5a39c400aaa99609e" ma:index="16" nillable="true" ma:taxonomy="true" ma:internalName="a9091fe8f52248b5a39c400aaa99609e" ma:taxonomyFieldName="Bucket" ma:displayName="Bucket" ma:default="" ma:fieldId="{a9091fe8-f522-48b5-a39c-400aaa99609e}" ma:sspId="15440a52-8c7a-4be2-9e01-86aa73a6bcb8" ma:termSetId="00f0d97e-fcbd-4db1-84f2-308e0baee6f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2db1e5afc014e768d9a2e2a02b1a5be" ma:index="24" ma:taxonomy="true" ma:internalName="a2db1e5afc014e768d9a2e2a02b1a5be" ma:taxonomyFieldName="Doc_x0020_Type" ma:displayName="Doc Type" ma:default="" ma:fieldId="{a2db1e5a-fc01-4e76-8d9a-2e2a02b1a5be}" ma:sspId="15440a52-8c7a-4be2-9e01-86aa73a6bcb8" ma:termSetId="3de88d94-b911-4c53-b5e3-42ee78bdaf1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ce468d-ae39-4c4b-ab70-9524d20b6fc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95a878f1-bd15-4b9d-8c53-03724fb09d42}" ma:internalName="TaxCatchAll" ma:showField="CatchAllData" ma:web="c9ce468d-ae39-4c4b-ab70-9524d20b6f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25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6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fa18c3985236410ca18245ad4418f707 xmlns="4bf3a02a-ec89-487e-8ab9-f777a2d97c42">
      <Terms xmlns="http://schemas.microsoft.com/office/infopath/2007/PartnerControls">
        <TermInfo xmlns="http://schemas.microsoft.com/office/infopath/2007/PartnerControls">
          <TermName xmlns="http://schemas.microsoft.com/office/infopath/2007/PartnerControls">Wilton Manors Strategic Planning Consultant 2019</TermName>
          <TermId xmlns="http://schemas.microsoft.com/office/infopath/2007/PartnerControls">321c4f99-396f-494a-a27d-5fe2e5a0bb06</TermId>
        </TermInfo>
      </Terms>
    </fa18c3985236410ca18245ad4418f707>
    <a9091fe8f52248b5a39c400aaa99609e xmlns="4bf3a02a-ec89-487e-8ab9-f777a2d97c42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Deliverables</TermName>
          <TermId xmlns="http://schemas.microsoft.com/office/infopath/2007/PartnerControls">e9ca9120-6769-487d-9ed0-e0deff5d3cc8</TermId>
        </TermInfo>
      </Terms>
    </a9091fe8f52248b5a39c400aaa99609e>
    <a2db1e5afc014e768d9a2e2a02b1a5be xmlns="4bf3a02a-ec89-487e-8ab9-f777a2d97c4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PPT Presentation</TermName>
          <TermId xmlns="http://schemas.microsoft.com/office/infopath/2007/PartnerControls">2596e325-c874-46b0-8ae9-9177bfe3efe5</TermId>
        </TermInfo>
      </Terms>
    </a2db1e5afc014e768d9a2e2a02b1a5be>
    <Jurisdiction xmlns="4bf3a02a-ec89-487e-8ab9-f777a2d97c42" xsi:nil="true"/>
    <TaxCatchAll xmlns="c9ce468d-ae39-4c4b-ab70-9524d20b6fce">
      <Value>17331</Value>
      <Value>18560</Value>
      <Value>17151</Value>
    </TaxCatchAll>
    <State xmlns="4bf3a02a-ec89-487e-8ab9-f777a2d97c42" xsi:nil="true"/>
    <_dlc_ExpireDateSaved xmlns="http://schemas.microsoft.com/sharepoint/v3" xsi:nil="true"/>
    <_dlc_ExpireDate xmlns="http://schemas.microsoft.com/sharepoint/v3">2024-01-15T18:28:29+00:00</_dlc_ExpireDate>
    <IconOverlay xmlns="http://schemas.microsoft.com/sharepoint/v4" xsi:nil="true"/>
    <SharedWithUsers xmlns="c9ce468d-ae39-4c4b-ab70-9524d20b6fce">
      <UserInfo>
        <DisplayName>Lisa Phan</DisplayName>
        <AccountId>1515</AccountId>
        <AccountType/>
      </UserInfo>
      <UserInfo>
        <DisplayName>Nancy Hetrick</DisplayName>
        <AccountId>144</AccountId>
        <AccountType/>
      </UserInfo>
      <UserInfo>
        <DisplayName>Christine Butterfield</DisplayName>
        <AccountId>109</AccountId>
        <AccountType/>
      </UserInfo>
      <UserInfo>
        <DisplayName>Amy Paul</DisplayName>
        <AccountId>36</AccountId>
        <AccountType/>
      </UserInfo>
      <UserInfo>
        <DisplayName>Sam Lieberman</DisplayName>
        <AccountId>24</AccountId>
        <AccountType/>
      </UserInfo>
      <UserInfo>
        <DisplayName>Keith Spoelker</DisplayName>
        <AccountId>1518</AccountId>
        <AccountType/>
      </UserInfo>
      <UserInfo>
        <DisplayName>Claire Coleman</DisplayName>
        <AccountId>1509</AccountId>
        <AccountType/>
      </UserInfo>
      <UserInfo>
        <DisplayName>Karen Miller</DisplayName>
        <AccountId>167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DE0EDF0-996B-454A-897F-ACA47F5088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E75C4F-EB55-4337-BC8D-5D02F21D9996}">
  <ds:schemaRefs>
    <ds:schemaRef ds:uri="4bf3a02a-ec89-487e-8ab9-f777a2d97c42"/>
    <ds:schemaRef ds:uri="c9ce468d-ae39-4c4b-ab70-9524d20b6f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A0D2010-2CA8-4424-B9DE-8A14DD74BE25}">
  <ds:schemaRefs>
    <ds:schemaRef ds:uri="http://purl.org/dc/terms/"/>
    <ds:schemaRef ds:uri="http://www.w3.org/XML/1998/namespace"/>
    <ds:schemaRef ds:uri="http://purl.org/dc/dcmitype/"/>
    <ds:schemaRef ds:uri="http://purl.org/dc/elements/1.1/"/>
    <ds:schemaRef ds:uri="4bf3a02a-ec89-487e-8ab9-f777a2d97c4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c9ce468d-ae39-4c4b-ab70-9524d20b6fce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2529</Words>
  <Application>Microsoft Office PowerPoint</Application>
  <PresentationFormat>Widescreen</PresentationFormat>
  <Paragraphs>422</Paragraphs>
  <Slides>51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Bebas Neue</vt:lpstr>
      <vt:lpstr>Calibri</vt:lpstr>
      <vt:lpstr>Lato Light</vt:lpstr>
      <vt:lpstr>Open Sans Condensed</vt:lpstr>
      <vt:lpstr>Symbol</vt:lpstr>
      <vt:lpstr>Times New Roman</vt:lpstr>
      <vt:lpstr>Wingdings</vt:lpstr>
      <vt:lpstr>MP PowerPoint</vt:lpstr>
      <vt:lpstr>Acrobat Document</vt:lpstr>
      <vt:lpstr>Worksheet</vt:lpstr>
      <vt:lpstr>PowerPoint Presentation</vt:lpstr>
      <vt:lpstr>Welcome from Mayor Scott Newton</vt:lpstr>
      <vt:lpstr>Comments from City Manager Leigh Ann Henderson</vt:lpstr>
      <vt:lpstr>   Workshop Objectives</vt:lpstr>
      <vt:lpstr>    Agenda</vt:lpstr>
      <vt:lpstr>PowerPoint Presentation</vt:lpstr>
      <vt:lpstr>PowerPoint Presentation</vt:lpstr>
      <vt:lpstr>DEMOGRAPHICS Current Population: 12,756 &lt;1% population growth annually over a 10-year period</vt:lpstr>
      <vt:lpstr>Who Is Wilton Manors?</vt:lpstr>
      <vt:lpstr>Who Is Wilton Manors?</vt:lpstr>
      <vt:lpstr>Who Is Wilton Manors?</vt:lpstr>
      <vt:lpstr>HOUSING &amp; COMMERCE</vt:lpstr>
      <vt:lpstr>Top Ten Properties – Ad Valorem Revenue Using 6/1/20 taxable value and proposed operating millage rate of 5.9587</vt:lpstr>
      <vt:lpstr>Sampling of Wilton Manors Large Employers</vt:lpstr>
      <vt:lpstr>PowerPoint Presentation</vt:lpstr>
      <vt:lpstr>PowerPoint Presentation</vt:lpstr>
      <vt:lpstr>Revenues and Expenditures</vt:lpstr>
      <vt:lpstr>Summary Sources of Revenue </vt:lpstr>
      <vt:lpstr>  Adjusted Taxable Values For FY 2014-2015 to FY 2019-2020 Total adjusted taxable values for Wilton Manors have increased steadily between 2014  and 2019  </vt:lpstr>
      <vt:lpstr>Summary of Outstanding Debt</vt:lpstr>
      <vt:lpstr>Public Safety </vt:lpstr>
      <vt:lpstr>Public Safety</vt:lpstr>
      <vt:lpstr>2015 to 2020 Strategic Plan Achievement Highlights</vt:lpstr>
      <vt:lpstr>PowerPoint Presentation</vt:lpstr>
      <vt:lpstr>PowerPoint Presentation</vt:lpstr>
      <vt:lpstr>PowerPoint Presentation</vt:lpstr>
      <vt:lpstr>PowerPoint Presentation</vt:lpstr>
      <vt:lpstr>Wrap Up Slide</vt:lpstr>
      <vt:lpstr>DATA SOURCES</vt:lpstr>
      <vt:lpstr>PowerPoint Presentation</vt:lpstr>
      <vt:lpstr>Experience Contacting the City</vt:lpstr>
      <vt:lpstr>Strengths and Opportunities</vt:lpstr>
      <vt:lpstr>Feedback on Vision and Mission</vt:lpstr>
      <vt:lpstr>PowerPoint Presentation</vt:lpstr>
      <vt:lpstr>Vision Statement  A vision statement articulates the desired future of the organization.</vt:lpstr>
      <vt:lpstr>Mission Statement  The mission states the purpose  of the organization </vt:lpstr>
      <vt:lpstr>   Proposed Organizational Values  Values state the behaviors and intentions of decision-makers and staff in carrying out policy and programs and delivering services to the public   </vt:lpstr>
      <vt:lpstr>PowerPoint Presentation</vt:lpstr>
      <vt:lpstr>Proposed Goals</vt:lpstr>
      <vt:lpstr>Goal A. Economic Development </vt:lpstr>
      <vt:lpstr>PowerPoint Presentation</vt:lpstr>
      <vt:lpstr>Goal B. Quality of Life and Livability </vt:lpstr>
      <vt:lpstr>PowerPoint Presentation</vt:lpstr>
      <vt:lpstr>Goal C. Efficient and High Performing Government </vt:lpstr>
      <vt:lpstr>PowerPoint Presentation</vt:lpstr>
      <vt:lpstr>Goal D. Fiscal Responsibility </vt:lpstr>
      <vt:lpstr>PowerPoint Presentation</vt:lpstr>
      <vt:lpstr>Goal E. Environmental Sustainability</vt:lpstr>
      <vt:lpstr>PowerPoint Presentation</vt:lpstr>
      <vt:lpstr>  Wrap Up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Lieberman</dc:creator>
  <cp:lastModifiedBy>Pamela Landi</cp:lastModifiedBy>
  <cp:revision>2</cp:revision>
  <cp:lastPrinted>1601-01-01T00:00:00Z</cp:lastPrinted>
  <dcterms:created xsi:type="dcterms:W3CDTF">2021-01-26T20:42:03Z</dcterms:created>
  <dcterms:modified xsi:type="dcterms:W3CDTF">2021-01-28T13:37:38Z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ct">
    <vt:lpwstr>18560;#Wilton Manors Strategic Planning Consultant 2019|321c4f99-396f-494a-a27d-5fe2e5a0bb06</vt:lpwstr>
  </property>
  <property fmtid="{D5CDD505-2E9C-101B-9397-08002B2CF9AE}" pid="3" name="Jurisdiction1">
    <vt:lpwstr/>
  </property>
  <property fmtid="{D5CDD505-2E9C-101B-9397-08002B2CF9AE}" pid="4" name="State1">
    <vt:lpwstr/>
  </property>
  <property fmtid="{D5CDD505-2E9C-101B-9397-08002B2CF9AE}" pid="5" name="lae810523f2a4ede9933483ddfa696da">
    <vt:lpwstr/>
  </property>
  <property fmtid="{D5CDD505-2E9C-101B-9397-08002B2CF9AE}" pid="6" name="Bucket">
    <vt:lpwstr>17151;#Deliverables|e9ca9120-6769-487d-9ed0-e0deff5d3cc8</vt:lpwstr>
  </property>
  <property fmtid="{D5CDD505-2E9C-101B-9397-08002B2CF9AE}" pid="7" name="Doc Type">
    <vt:lpwstr>17331;#PPT Presentation|2596e325-c874-46b0-8ae9-9177bfe3efe5</vt:lpwstr>
  </property>
  <property fmtid="{D5CDD505-2E9C-101B-9397-08002B2CF9AE}" pid="8" name="j771323a7c554f3cb2646caa931d841b">
    <vt:lpwstr/>
  </property>
  <property fmtid="{D5CDD505-2E9C-101B-9397-08002B2CF9AE}" pid="9" name="_dlc_policyId">
    <vt:lpwstr>/sites/clients/States1</vt:lpwstr>
  </property>
  <property fmtid="{D5CDD505-2E9C-101B-9397-08002B2CF9AE}" pid="10" name="ContentTypeId">
    <vt:lpwstr>0x010100403D619DB161434E92C0192E7160DEC1</vt:lpwstr>
  </property>
  <property fmtid="{D5CDD505-2E9C-101B-9397-08002B2CF9AE}" pid="11" name="ItemRetentionFormula">
    <vt:lpwstr>&lt;formula id="Microsoft.Office.RecordsManagement.PolicyFeatures.Expiration.Formula.BuiltIn"&gt;&lt;number&gt;3&lt;/number&gt;&lt;property&gt;Created&lt;/property&gt;&lt;propertyId&gt;8c06beca-0777-48f7-91c7-6da68bc07b69&lt;/propertyId&gt;&lt;period&gt;years&lt;/period&gt;&lt;/formula&gt;</vt:lpwstr>
  </property>
</Properties>
</file>