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sldIdLst>
    <p:sldId id="257" r:id="rId2"/>
  </p:sldIdLst>
  <p:sldSz cx="7772400" cy="100584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5FCDC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1305"/>
    <p:restoredTop sz="96327"/>
  </p:normalViewPr>
  <p:slideViewPr>
    <p:cSldViewPr snapToGrid="0">
      <p:cViewPr varScale="1">
        <p:scale>
          <a:sx n="137" d="100"/>
          <a:sy n="137" d="100"/>
        </p:scale>
        <p:origin x="1272" y="1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82930" y="1646133"/>
            <a:ext cx="6606540" cy="3501813"/>
          </a:xfrm>
        </p:spPr>
        <p:txBody>
          <a:bodyPr anchor="b"/>
          <a:lstStyle>
            <a:lvl1pPr algn="ctr">
              <a:defRPr sz="51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71550" y="5282989"/>
            <a:ext cx="5829300" cy="2428451"/>
          </a:xfrm>
        </p:spPr>
        <p:txBody>
          <a:bodyPr/>
          <a:lstStyle>
            <a:lvl1pPr marL="0" indent="0" algn="ctr">
              <a:buNone/>
              <a:defRPr sz="2040"/>
            </a:lvl1pPr>
            <a:lvl2pPr marL="388620" indent="0" algn="ctr">
              <a:buNone/>
              <a:defRPr sz="1700"/>
            </a:lvl2pPr>
            <a:lvl3pPr marL="777240" indent="0" algn="ctr">
              <a:buNone/>
              <a:defRPr sz="1530"/>
            </a:lvl3pPr>
            <a:lvl4pPr marL="1165860" indent="0" algn="ctr">
              <a:buNone/>
              <a:defRPr sz="1360"/>
            </a:lvl4pPr>
            <a:lvl5pPr marL="1554480" indent="0" algn="ctr">
              <a:buNone/>
              <a:defRPr sz="1360"/>
            </a:lvl5pPr>
            <a:lvl6pPr marL="1943100" indent="0" algn="ctr">
              <a:buNone/>
              <a:defRPr sz="1360"/>
            </a:lvl6pPr>
            <a:lvl7pPr marL="2331720" indent="0" algn="ctr">
              <a:buNone/>
              <a:defRPr sz="1360"/>
            </a:lvl7pPr>
            <a:lvl8pPr marL="2720340" indent="0" algn="ctr">
              <a:buNone/>
              <a:defRPr sz="1360"/>
            </a:lvl8pPr>
            <a:lvl9pPr marL="3108960" indent="0" algn="ctr">
              <a:buNone/>
              <a:defRPr sz="136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BB95FA-D242-FC40-BF5E-780602945F4B}" type="datetimeFigureOut">
              <a:rPr lang="en-US" smtClean="0"/>
              <a:t>1/11/23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676F5C-5938-BB4F-A51B-F7975C3411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6108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BB95FA-D242-FC40-BF5E-780602945F4B}" type="datetimeFigureOut">
              <a:rPr lang="en-US" smtClean="0"/>
              <a:t>1/11/23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676F5C-5938-BB4F-A51B-F7975C3411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38384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562124" y="535517"/>
            <a:ext cx="1675924" cy="8524029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4353" y="535517"/>
            <a:ext cx="4930616" cy="852402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BB95FA-D242-FC40-BF5E-780602945F4B}" type="datetimeFigureOut">
              <a:rPr lang="en-US" smtClean="0"/>
              <a:t>1/11/23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676F5C-5938-BB4F-A51B-F7975C3411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26242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BB95FA-D242-FC40-BF5E-780602945F4B}" type="datetimeFigureOut">
              <a:rPr lang="en-US" smtClean="0"/>
              <a:t>1/11/23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676F5C-5938-BB4F-A51B-F7975C3411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15669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05" y="2507618"/>
            <a:ext cx="6703695" cy="4184014"/>
          </a:xfrm>
        </p:spPr>
        <p:txBody>
          <a:bodyPr anchor="b"/>
          <a:lstStyle>
            <a:lvl1pPr>
              <a:defRPr sz="51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05" y="6731215"/>
            <a:ext cx="6703695" cy="2200274"/>
          </a:xfrm>
        </p:spPr>
        <p:txBody>
          <a:bodyPr/>
          <a:lstStyle>
            <a:lvl1pPr marL="0" indent="0">
              <a:buNone/>
              <a:defRPr sz="2040">
                <a:solidFill>
                  <a:schemeClr val="tx1"/>
                </a:solidFill>
              </a:defRPr>
            </a:lvl1pPr>
            <a:lvl2pPr marL="388620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2pPr>
            <a:lvl3pPr marL="777240" indent="0">
              <a:buNone/>
              <a:defRPr sz="1530">
                <a:solidFill>
                  <a:schemeClr val="tx1">
                    <a:tint val="75000"/>
                  </a:schemeClr>
                </a:solidFill>
              </a:defRPr>
            </a:lvl3pPr>
            <a:lvl4pPr marL="1165860" indent="0">
              <a:buNone/>
              <a:defRPr sz="1360">
                <a:solidFill>
                  <a:schemeClr val="tx1">
                    <a:tint val="75000"/>
                  </a:schemeClr>
                </a:solidFill>
              </a:defRPr>
            </a:lvl4pPr>
            <a:lvl5pPr marL="1554480" indent="0">
              <a:buNone/>
              <a:defRPr sz="1360">
                <a:solidFill>
                  <a:schemeClr val="tx1">
                    <a:tint val="75000"/>
                  </a:schemeClr>
                </a:solidFill>
              </a:defRPr>
            </a:lvl5pPr>
            <a:lvl6pPr marL="1943100" indent="0">
              <a:buNone/>
              <a:defRPr sz="1360">
                <a:solidFill>
                  <a:schemeClr val="tx1">
                    <a:tint val="75000"/>
                  </a:schemeClr>
                </a:solidFill>
              </a:defRPr>
            </a:lvl6pPr>
            <a:lvl7pPr marL="2331720" indent="0">
              <a:buNone/>
              <a:defRPr sz="1360">
                <a:solidFill>
                  <a:schemeClr val="tx1">
                    <a:tint val="75000"/>
                  </a:schemeClr>
                </a:solidFill>
              </a:defRPr>
            </a:lvl7pPr>
            <a:lvl8pPr marL="2720340" indent="0">
              <a:buNone/>
              <a:defRPr sz="1360">
                <a:solidFill>
                  <a:schemeClr val="tx1">
                    <a:tint val="75000"/>
                  </a:schemeClr>
                </a:solidFill>
              </a:defRPr>
            </a:lvl8pPr>
            <a:lvl9pPr marL="3108960" indent="0">
              <a:buNone/>
              <a:defRPr sz="136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BB95FA-D242-FC40-BF5E-780602945F4B}" type="datetimeFigureOut">
              <a:rPr lang="en-US" smtClean="0"/>
              <a:t>1/11/23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676F5C-5938-BB4F-A51B-F7975C3411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01410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34353" y="2677584"/>
            <a:ext cx="3303270" cy="638196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934778" y="2677584"/>
            <a:ext cx="3303270" cy="638196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BB95FA-D242-FC40-BF5E-780602945F4B}" type="datetimeFigureOut">
              <a:rPr lang="en-US" smtClean="0"/>
              <a:t>1/11/23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676F5C-5938-BB4F-A51B-F7975C3411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92635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5365" y="535519"/>
            <a:ext cx="6703695" cy="194415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5366" y="2465706"/>
            <a:ext cx="3288089" cy="1208404"/>
          </a:xfrm>
        </p:spPr>
        <p:txBody>
          <a:bodyPr anchor="b"/>
          <a:lstStyle>
            <a:lvl1pPr marL="0" indent="0">
              <a:buNone/>
              <a:defRPr sz="2040" b="1"/>
            </a:lvl1pPr>
            <a:lvl2pPr marL="388620" indent="0">
              <a:buNone/>
              <a:defRPr sz="1700" b="1"/>
            </a:lvl2pPr>
            <a:lvl3pPr marL="777240" indent="0">
              <a:buNone/>
              <a:defRPr sz="1530" b="1"/>
            </a:lvl3pPr>
            <a:lvl4pPr marL="1165860" indent="0">
              <a:buNone/>
              <a:defRPr sz="1360" b="1"/>
            </a:lvl4pPr>
            <a:lvl5pPr marL="1554480" indent="0">
              <a:buNone/>
              <a:defRPr sz="1360" b="1"/>
            </a:lvl5pPr>
            <a:lvl6pPr marL="1943100" indent="0">
              <a:buNone/>
              <a:defRPr sz="1360" b="1"/>
            </a:lvl6pPr>
            <a:lvl7pPr marL="2331720" indent="0">
              <a:buNone/>
              <a:defRPr sz="1360" b="1"/>
            </a:lvl7pPr>
            <a:lvl8pPr marL="2720340" indent="0">
              <a:buNone/>
              <a:defRPr sz="1360" b="1"/>
            </a:lvl8pPr>
            <a:lvl9pPr marL="3108960" indent="0">
              <a:buNone/>
              <a:defRPr sz="136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5366" y="3674110"/>
            <a:ext cx="3288089" cy="540406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934778" y="2465706"/>
            <a:ext cx="3304282" cy="1208404"/>
          </a:xfrm>
        </p:spPr>
        <p:txBody>
          <a:bodyPr anchor="b"/>
          <a:lstStyle>
            <a:lvl1pPr marL="0" indent="0">
              <a:buNone/>
              <a:defRPr sz="2040" b="1"/>
            </a:lvl1pPr>
            <a:lvl2pPr marL="388620" indent="0">
              <a:buNone/>
              <a:defRPr sz="1700" b="1"/>
            </a:lvl2pPr>
            <a:lvl3pPr marL="777240" indent="0">
              <a:buNone/>
              <a:defRPr sz="1530" b="1"/>
            </a:lvl3pPr>
            <a:lvl4pPr marL="1165860" indent="0">
              <a:buNone/>
              <a:defRPr sz="1360" b="1"/>
            </a:lvl4pPr>
            <a:lvl5pPr marL="1554480" indent="0">
              <a:buNone/>
              <a:defRPr sz="1360" b="1"/>
            </a:lvl5pPr>
            <a:lvl6pPr marL="1943100" indent="0">
              <a:buNone/>
              <a:defRPr sz="1360" b="1"/>
            </a:lvl6pPr>
            <a:lvl7pPr marL="2331720" indent="0">
              <a:buNone/>
              <a:defRPr sz="1360" b="1"/>
            </a:lvl7pPr>
            <a:lvl8pPr marL="2720340" indent="0">
              <a:buNone/>
              <a:defRPr sz="1360" b="1"/>
            </a:lvl8pPr>
            <a:lvl9pPr marL="3108960" indent="0">
              <a:buNone/>
              <a:defRPr sz="136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934778" y="3674110"/>
            <a:ext cx="3304282" cy="540406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BB95FA-D242-FC40-BF5E-780602945F4B}" type="datetimeFigureOut">
              <a:rPr lang="en-US" smtClean="0"/>
              <a:t>1/11/23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676F5C-5938-BB4F-A51B-F7975C3411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64104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BB95FA-D242-FC40-BF5E-780602945F4B}" type="datetimeFigureOut">
              <a:rPr lang="en-US" smtClean="0"/>
              <a:t>1/11/23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676F5C-5938-BB4F-A51B-F7975C3411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84802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BB95FA-D242-FC40-BF5E-780602945F4B}" type="datetimeFigureOut">
              <a:rPr lang="en-US" smtClean="0"/>
              <a:t>1/11/23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676F5C-5938-BB4F-A51B-F7975C3411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49904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5365" y="670560"/>
            <a:ext cx="2506801" cy="2346960"/>
          </a:xfrm>
        </p:spPr>
        <p:txBody>
          <a:bodyPr anchor="b"/>
          <a:lstStyle>
            <a:lvl1pPr>
              <a:defRPr sz="272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04282" y="1448226"/>
            <a:ext cx="3934778" cy="7147983"/>
          </a:xfrm>
        </p:spPr>
        <p:txBody>
          <a:bodyPr/>
          <a:lstStyle>
            <a:lvl1pPr>
              <a:defRPr sz="2720"/>
            </a:lvl1pPr>
            <a:lvl2pPr>
              <a:defRPr sz="2380"/>
            </a:lvl2pPr>
            <a:lvl3pPr>
              <a:defRPr sz="2040"/>
            </a:lvl3pPr>
            <a:lvl4pPr>
              <a:defRPr sz="1700"/>
            </a:lvl4pPr>
            <a:lvl5pPr>
              <a:defRPr sz="17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5365" y="3017520"/>
            <a:ext cx="2506801" cy="5590329"/>
          </a:xfrm>
        </p:spPr>
        <p:txBody>
          <a:bodyPr/>
          <a:lstStyle>
            <a:lvl1pPr marL="0" indent="0">
              <a:buNone/>
              <a:defRPr sz="1360"/>
            </a:lvl1pPr>
            <a:lvl2pPr marL="388620" indent="0">
              <a:buNone/>
              <a:defRPr sz="1190"/>
            </a:lvl2pPr>
            <a:lvl3pPr marL="777240" indent="0">
              <a:buNone/>
              <a:defRPr sz="1020"/>
            </a:lvl3pPr>
            <a:lvl4pPr marL="1165860" indent="0">
              <a:buNone/>
              <a:defRPr sz="850"/>
            </a:lvl4pPr>
            <a:lvl5pPr marL="1554480" indent="0">
              <a:buNone/>
              <a:defRPr sz="850"/>
            </a:lvl5pPr>
            <a:lvl6pPr marL="1943100" indent="0">
              <a:buNone/>
              <a:defRPr sz="850"/>
            </a:lvl6pPr>
            <a:lvl7pPr marL="2331720" indent="0">
              <a:buNone/>
              <a:defRPr sz="850"/>
            </a:lvl7pPr>
            <a:lvl8pPr marL="2720340" indent="0">
              <a:buNone/>
              <a:defRPr sz="850"/>
            </a:lvl8pPr>
            <a:lvl9pPr marL="3108960" indent="0">
              <a:buNone/>
              <a:defRPr sz="8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BB95FA-D242-FC40-BF5E-780602945F4B}" type="datetimeFigureOut">
              <a:rPr lang="en-US" smtClean="0"/>
              <a:t>1/11/23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676F5C-5938-BB4F-A51B-F7975C3411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09017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5365" y="670560"/>
            <a:ext cx="2506801" cy="2346960"/>
          </a:xfrm>
        </p:spPr>
        <p:txBody>
          <a:bodyPr anchor="b"/>
          <a:lstStyle>
            <a:lvl1pPr>
              <a:defRPr sz="272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304282" y="1448226"/>
            <a:ext cx="3934778" cy="7147983"/>
          </a:xfrm>
        </p:spPr>
        <p:txBody>
          <a:bodyPr anchor="t"/>
          <a:lstStyle>
            <a:lvl1pPr marL="0" indent="0">
              <a:buNone/>
              <a:defRPr sz="2720"/>
            </a:lvl1pPr>
            <a:lvl2pPr marL="388620" indent="0">
              <a:buNone/>
              <a:defRPr sz="2380"/>
            </a:lvl2pPr>
            <a:lvl3pPr marL="777240" indent="0">
              <a:buNone/>
              <a:defRPr sz="2040"/>
            </a:lvl3pPr>
            <a:lvl4pPr marL="1165860" indent="0">
              <a:buNone/>
              <a:defRPr sz="1700"/>
            </a:lvl4pPr>
            <a:lvl5pPr marL="1554480" indent="0">
              <a:buNone/>
              <a:defRPr sz="1700"/>
            </a:lvl5pPr>
            <a:lvl6pPr marL="1943100" indent="0">
              <a:buNone/>
              <a:defRPr sz="1700"/>
            </a:lvl6pPr>
            <a:lvl7pPr marL="2331720" indent="0">
              <a:buNone/>
              <a:defRPr sz="1700"/>
            </a:lvl7pPr>
            <a:lvl8pPr marL="2720340" indent="0">
              <a:buNone/>
              <a:defRPr sz="1700"/>
            </a:lvl8pPr>
            <a:lvl9pPr marL="3108960" indent="0">
              <a:buNone/>
              <a:defRPr sz="17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5365" y="3017520"/>
            <a:ext cx="2506801" cy="5590329"/>
          </a:xfrm>
        </p:spPr>
        <p:txBody>
          <a:bodyPr/>
          <a:lstStyle>
            <a:lvl1pPr marL="0" indent="0">
              <a:buNone/>
              <a:defRPr sz="1360"/>
            </a:lvl1pPr>
            <a:lvl2pPr marL="388620" indent="0">
              <a:buNone/>
              <a:defRPr sz="1190"/>
            </a:lvl2pPr>
            <a:lvl3pPr marL="777240" indent="0">
              <a:buNone/>
              <a:defRPr sz="1020"/>
            </a:lvl3pPr>
            <a:lvl4pPr marL="1165860" indent="0">
              <a:buNone/>
              <a:defRPr sz="850"/>
            </a:lvl4pPr>
            <a:lvl5pPr marL="1554480" indent="0">
              <a:buNone/>
              <a:defRPr sz="850"/>
            </a:lvl5pPr>
            <a:lvl6pPr marL="1943100" indent="0">
              <a:buNone/>
              <a:defRPr sz="850"/>
            </a:lvl6pPr>
            <a:lvl7pPr marL="2331720" indent="0">
              <a:buNone/>
              <a:defRPr sz="850"/>
            </a:lvl7pPr>
            <a:lvl8pPr marL="2720340" indent="0">
              <a:buNone/>
              <a:defRPr sz="850"/>
            </a:lvl8pPr>
            <a:lvl9pPr marL="3108960" indent="0">
              <a:buNone/>
              <a:defRPr sz="8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BB95FA-D242-FC40-BF5E-780602945F4B}" type="datetimeFigureOut">
              <a:rPr lang="en-US" smtClean="0"/>
              <a:t>1/11/23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676F5C-5938-BB4F-A51B-F7975C3411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77024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34353" y="535519"/>
            <a:ext cx="6703695" cy="194415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4353" y="2677584"/>
            <a:ext cx="6703695" cy="63819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34353" y="9322649"/>
            <a:ext cx="1748790" cy="5355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2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9BB95FA-D242-FC40-BF5E-780602945F4B}" type="datetimeFigureOut">
              <a:rPr lang="en-US" smtClean="0"/>
              <a:t>1/11/23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74608" y="9322649"/>
            <a:ext cx="2623185" cy="5355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2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489258" y="9322649"/>
            <a:ext cx="1748790" cy="5355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2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676F5C-5938-BB4F-A51B-F7975C3411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25696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777240" rtl="0" eaLnBrk="1" latinLnBrk="0" hangingPunct="1">
        <a:lnSpc>
          <a:spcPct val="90000"/>
        </a:lnSpc>
        <a:spcBef>
          <a:spcPct val="0"/>
        </a:spcBef>
        <a:buNone/>
        <a:defRPr sz="374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94310" indent="-194310" algn="l" defTabSz="777240" rtl="0" eaLnBrk="1" latinLnBrk="0" hangingPunct="1">
        <a:lnSpc>
          <a:spcPct val="90000"/>
        </a:lnSpc>
        <a:spcBef>
          <a:spcPts val="850"/>
        </a:spcBef>
        <a:buFont typeface="Arial" panose="020B0604020202020204" pitchFamily="34" charset="0"/>
        <a:buChar char="•"/>
        <a:defRPr sz="2380" kern="1200">
          <a:solidFill>
            <a:schemeClr val="tx1"/>
          </a:solidFill>
          <a:latin typeface="+mn-lt"/>
          <a:ea typeface="+mn-ea"/>
          <a:cs typeface="+mn-cs"/>
        </a:defRPr>
      </a:lvl1pPr>
      <a:lvl2pPr marL="58293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2040" kern="1200">
          <a:solidFill>
            <a:schemeClr val="tx1"/>
          </a:solidFill>
          <a:latin typeface="+mn-lt"/>
          <a:ea typeface="+mn-ea"/>
          <a:cs typeface="+mn-cs"/>
        </a:defRPr>
      </a:lvl2pPr>
      <a:lvl3pPr marL="97155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3pPr>
      <a:lvl4pPr marL="136017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4pPr>
      <a:lvl5pPr marL="174879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5pPr>
      <a:lvl6pPr marL="213741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6pPr>
      <a:lvl7pPr marL="252603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7pPr>
      <a:lvl8pPr marL="291465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8pPr>
      <a:lvl9pPr marL="330327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1pPr>
      <a:lvl2pPr marL="38862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2pPr>
      <a:lvl3pPr marL="77724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3pPr>
      <a:lvl4pPr marL="116586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5pPr>
      <a:lvl6pPr marL="194310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6pPr>
      <a:lvl7pPr marL="233172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7pPr>
      <a:lvl8pPr marL="272034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>
            <a:extLst>
              <a:ext uri="{FF2B5EF4-FFF2-40B4-BE49-F238E27FC236}">
                <a16:creationId xmlns:a16="http://schemas.microsoft.com/office/drawing/2014/main" id="{F3028086-1A47-AC19-BADC-FC3462796FE2}"/>
              </a:ext>
            </a:extLst>
          </p:cNvPr>
          <p:cNvSpPr/>
          <p:nvPr/>
        </p:nvSpPr>
        <p:spPr>
          <a:xfrm>
            <a:off x="1" y="903768"/>
            <a:ext cx="7772400" cy="414669"/>
          </a:xfrm>
          <a:prstGeom prst="rect">
            <a:avLst/>
          </a:prstGeom>
          <a:solidFill>
            <a:srgbClr val="5FCDC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7" name="Picture 6" descr="A body of water with buildings along it&#10;&#10;Description automatically generated with medium confidence">
            <a:extLst>
              <a:ext uri="{FF2B5EF4-FFF2-40B4-BE49-F238E27FC236}">
                <a16:creationId xmlns:a16="http://schemas.microsoft.com/office/drawing/2014/main" id="{41C1B0C9-E59F-927B-6180-71A7B943F89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14000"/>
          </a:blip>
          <a:srcRect b="30360"/>
          <a:stretch/>
        </p:blipFill>
        <p:spPr>
          <a:xfrm>
            <a:off x="0" y="7137875"/>
            <a:ext cx="7772400" cy="2920525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9E9FEEEA-3C51-BE09-CE39-3F04113C80F9}"/>
              </a:ext>
            </a:extLst>
          </p:cNvPr>
          <p:cNvSpPr/>
          <p:nvPr/>
        </p:nvSpPr>
        <p:spPr>
          <a:xfrm>
            <a:off x="8881797" y="9294471"/>
            <a:ext cx="943337" cy="451412"/>
          </a:xfrm>
          <a:prstGeom prst="rect">
            <a:avLst/>
          </a:prstGeom>
          <a:solidFill>
            <a:srgbClr val="5FCDC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B7B1BC6-FEB5-5919-1C96-4FC24D86BFC7}"/>
              </a:ext>
            </a:extLst>
          </p:cNvPr>
          <p:cNvSpPr txBox="1"/>
          <p:nvPr/>
        </p:nvSpPr>
        <p:spPr>
          <a:xfrm>
            <a:off x="9032268" y="9387068"/>
            <a:ext cx="79286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dirty="0">
                <a:solidFill>
                  <a:schemeClr val="bg1"/>
                </a:solidFill>
                <a:latin typeface="Garamond" panose="02020404030301010803" pitchFamily="18" charset="0"/>
              </a:rPr>
              <a:t>Page 1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9EC8A241-9A3E-B634-8730-E0292C3EEB3F}"/>
              </a:ext>
            </a:extLst>
          </p:cNvPr>
          <p:cNvSpPr txBox="1"/>
          <p:nvPr/>
        </p:nvSpPr>
        <p:spPr>
          <a:xfrm>
            <a:off x="457200" y="280479"/>
            <a:ext cx="4180375" cy="63094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500" dirty="0">
                <a:solidFill>
                  <a:srgbClr val="5FCDCB"/>
                </a:solidFill>
                <a:latin typeface="Garamond" panose="02020404030301010803" pitchFamily="18" charset="0"/>
              </a:rPr>
              <a:t>City of Wilton Manors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D06A7C99-1F68-F508-E368-7676EBECA8F2}"/>
              </a:ext>
            </a:extLst>
          </p:cNvPr>
          <p:cNvSpPr txBox="1"/>
          <p:nvPr/>
        </p:nvSpPr>
        <p:spPr>
          <a:xfrm>
            <a:off x="457200" y="910856"/>
            <a:ext cx="55994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  <a:latin typeface="Garamond" panose="02020404030301010803" pitchFamily="18" charset="0"/>
              </a:rPr>
              <a:t>Sea Level Rise Vulnerability Assessment Steering Committee</a:t>
            </a:r>
          </a:p>
        </p:txBody>
      </p:sp>
      <p:pic>
        <p:nvPicPr>
          <p:cNvPr id="20" name="Picture 19" descr="A picture containing logo&#10;&#10;Description automatically generated">
            <a:extLst>
              <a:ext uri="{FF2B5EF4-FFF2-40B4-BE49-F238E27FC236}">
                <a16:creationId xmlns:a16="http://schemas.microsoft.com/office/drawing/2014/main" id="{61889F0E-9A6A-0156-2E05-358C8018DA8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57231" y="341866"/>
            <a:ext cx="1601724" cy="1391241"/>
          </a:xfrm>
          <a:prstGeom prst="rect">
            <a:avLst/>
          </a:prstGeom>
          <a:effectLst>
            <a:outerShdw blurRad="156934" dist="38100" dir="2700000" algn="tl" rotWithShape="0">
              <a:prstClr val="black">
                <a:alpha val="24310"/>
              </a:prstClr>
            </a:outerShdw>
          </a:effec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9D431F16-DE37-DF9B-3AEB-62AE99009921}"/>
              </a:ext>
            </a:extLst>
          </p:cNvPr>
          <p:cNvSpPr txBox="1"/>
          <p:nvPr/>
        </p:nvSpPr>
        <p:spPr>
          <a:xfrm>
            <a:off x="701750" y="1773623"/>
            <a:ext cx="6527744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000" b="1" dirty="0">
                <a:solidFill>
                  <a:srgbClr val="5FCDCB"/>
                </a:solidFill>
                <a:latin typeface="Garamond" panose="02020404030301010803" pitchFamily="18" charset="0"/>
                <a:ea typeface="Calibri" panose="020F0502020204030204" pitchFamily="34" charset="0"/>
              </a:rPr>
              <a:t>Key Terminology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D766849-F376-8F40-4A11-4427A2CD8CA2}"/>
              </a:ext>
            </a:extLst>
          </p:cNvPr>
          <p:cNvSpPr txBox="1"/>
          <p:nvPr/>
        </p:nvSpPr>
        <p:spPr>
          <a:xfrm>
            <a:off x="389834" y="2433712"/>
            <a:ext cx="7074656" cy="69663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1400"/>
              </a:spcAft>
            </a:pPr>
            <a:r>
              <a:rPr lang="en-US" sz="1300" dirty="0">
                <a:effectLst/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Here are some terms that will familiarize you with the subject matter:</a:t>
            </a: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1400"/>
              </a:spcAft>
            </a:pPr>
            <a:r>
              <a:rPr lang="en-US" sz="1400" b="1" dirty="0">
                <a:solidFill>
                  <a:srgbClr val="5FCDCB"/>
                </a:solidFill>
                <a:effectLst/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Adaptive Capacity </a:t>
            </a:r>
            <a:r>
              <a:rPr lang="en-US" sz="1400" dirty="0">
                <a:effectLst/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The ability of an asset to adjust or cope in response to hazards.</a:t>
            </a: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1400"/>
              </a:spcAft>
            </a:pPr>
            <a:r>
              <a:rPr lang="en-US" sz="1400" b="1" dirty="0">
                <a:solidFill>
                  <a:srgbClr val="5FCDCB"/>
                </a:solidFill>
                <a:effectLst/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Assets</a:t>
            </a:r>
            <a:r>
              <a:rPr lang="en-US" sz="1400" dirty="0">
                <a:effectLst/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- The core systems, specific property classes, services, economic strengths, people/socioeconomics and infrastructure located throughout the community. Examples: schools, roadways, bridges, underground electric and water utility lines, municipal properties, residences, businesses.</a:t>
            </a: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1400"/>
              </a:spcAft>
            </a:pPr>
            <a:r>
              <a:rPr lang="en-US" sz="1400" b="1" dirty="0">
                <a:solidFill>
                  <a:srgbClr val="5FCDCB"/>
                </a:solidFill>
                <a:effectLst/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Census Tract Scale </a:t>
            </a:r>
            <a:r>
              <a:rPr lang="en-US" sz="1400" dirty="0">
                <a:effectLst/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A geographic area utilized by the US Census Bureau for data collection and assessment (picture).</a:t>
            </a: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1400"/>
              </a:spcAft>
            </a:pPr>
            <a:r>
              <a:rPr lang="en-US" sz="1400" b="1" dirty="0">
                <a:solidFill>
                  <a:srgbClr val="5FCDCB"/>
                </a:solidFill>
                <a:effectLst/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Climate Threats </a:t>
            </a:r>
            <a:r>
              <a:rPr lang="en-US" sz="1400" dirty="0">
                <a:effectLst/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Major hazard events or chronic disruptions that negatively impact community assets.</a:t>
            </a: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1400"/>
              </a:spcAft>
            </a:pPr>
            <a:r>
              <a:rPr lang="en-US" sz="1400" b="1" dirty="0">
                <a:solidFill>
                  <a:srgbClr val="5FCDCB"/>
                </a:solidFill>
                <a:effectLst/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Exposure Mapping </a:t>
            </a:r>
            <a:r>
              <a:rPr lang="en-US" sz="1400" dirty="0">
                <a:effectLst/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Spatially analyzing where assets are in harm’s way.</a:t>
            </a: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1400"/>
              </a:spcAft>
            </a:pPr>
            <a:r>
              <a:rPr lang="en-US" sz="1400" b="1" dirty="0">
                <a:solidFill>
                  <a:srgbClr val="5FCDCB"/>
                </a:solidFill>
                <a:effectLst/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Geospatial Information Software </a:t>
            </a:r>
            <a:r>
              <a:rPr lang="en-US" sz="1400" dirty="0">
                <a:effectLst/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Computer-based tools used to store, visualize, analyze and interpret geographic data. Usually portrayed as layers on a map. </a:t>
            </a:r>
            <a:endParaRPr lang="en-US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1400"/>
              </a:spcAft>
            </a:pPr>
            <a:r>
              <a:rPr lang="en-US" sz="1300" b="1" dirty="0">
                <a:solidFill>
                  <a:srgbClr val="5FCDCB"/>
                </a:solidFill>
                <a:effectLst/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Mitigation </a:t>
            </a:r>
            <a:r>
              <a:rPr lang="en-US" sz="1300" dirty="0">
                <a:effectLst/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Methods by which the severity of an impact can be reduced through technology and infrastructure. Examples of flood mitigation: planning and zoning, floodplain protection, public outreach.</a:t>
            </a: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1400"/>
              </a:spcAft>
            </a:pPr>
            <a:r>
              <a:rPr lang="en-US" sz="1300" b="1" dirty="0">
                <a:solidFill>
                  <a:srgbClr val="5FCDCB"/>
                </a:solidFill>
                <a:effectLst/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Sensitivity </a:t>
            </a:r>
            <a:r>
              <a:rPr lang="en-US" sz="1300" dirty="0">
                <a:effectLst/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The range or magnitude of how much an asset may be hurt by a threat.</a:t>
            </a: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1400"/>
              </a:spcAft>
            </a:pPr>
            <a:r>
              <a:rPr lang="en-US" sz="1300" b="1" dirty="0">
                <a:solidFill>
                  <a:srgbClr val="5FCDCB"/>
                </a:solidFill>
                <a:effectLst/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Social Equity </a:t>
            </a:r>
            <a:r>
              <a:rPr lang="en-US" sz="1300" dirty="0">
                <a:effectLst/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The ability for all members of the community to equally prosper through collective planning and action.</a:t>
            </a: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1400"/>
              </a:spcAft>
            </a:pPr>
            <a:r>
              <a:rPr lang="en-US" sz="1300" b="1" dirty="0">
                <a:solidFill>
                  <a:srgbClr val="5FCDCB"/>
                </a:solidFill>
                <a:effectLst/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Risk </a:t>
            </a:r>
            <a:r>
              <a:rPr lang="en-US" sz="1300" dirty="0">
                <a:effectLst/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Both threat and asset characteristics used to indicate levels of probability of acclimate event and its associated impact.</a:t>
            </a: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1400"/>
              </a:spcAft>
            </a:pPr>
            <a:r>
              <a:rPr lang="en-US" sz="1300" b="1" dirty="0">
                <a:solidFill>
                  <a:srgbClr val="5FCDCB"/>
                </a:solidFill>
                <a:effectLst/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Vulnerability </a:t>
            </a:r>
            <a:r>
              <a:rPr lang="en-US" sz="1300" dirty="0">
                <a:effectLst/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The output of an analysis and its evaluation of the intersection of various asset characteristics used to indicate levels of sensitivity, potential impact and adaptive capacity.</a:t>
            </a:r>
            <a:endParaRPr lang="en-US" sz="13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4205753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 2013 - 2022">
  <a:themeElements>
    <a:clrScheme name="Office Theme 2013 - 2022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 2013 - 2022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 2013 - 2022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 2013 - 2022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 2013 - 2022</Template>
  <TotalTime>109</TotalTime>
  <Words>288</Words>
  <Application>Microsoft Macintosh PowerPoint</Application>
  <PresentationFormat>Custom</PresentationFormat>
  <Paragraphs>16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6" baseType="lpstr">
      <vt:lpstr>Arial</vt:lpstr>
      <vt:lpstr>Calibri</vt:lpstr>
      <vt:lpstr>Calibri Light</vt:lpstr>
      <vt:lpstr>Garamond</vt:lpstr>
      <vt:lpstr>Office Theme 2013 - 2022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Carolyn Karp</dc:creator>
  <cp:lastModifiedBy>Carolyn Karp</cp:lastModifiedBy>
  <cp:revision>11</cp:revision>
  <cp:lastPrinted>2023-01-11T20:23:12Z</cp:lastPrinted>
  <dcterms:created xsi:type="dcterms:W3CDTF">2023-01-09T19:31:22Z</dcterms:created>
  <dcterms:modified xsi:type="dcterms:W3CDTF">2023-01-11T20:24:39Z</dcterms:modified>
</cp:coreProperties>
</file>